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20"/>
  </p:notesMasterIdLst>
  <p:handoutMasterIdLst>
    <p:handoutMasterId r:id="rId21"/>
  </p:handoutMasterIdLst>
  <p:sldIdLst>
    <p:sldId id="500" r:id="rId5"/>
    <p:sldId id="1053" r:id="rId6"/>
    <p:sldId id="1103" r:id="rId7"/>
    <p:sldId id="1107" r:id="rId8"/>
    <p:sldId id="1096" r:id="rId9"/>
    <p:sldId id="1097" r:id="rId10"/>
    <p:sldId id="1098" r:id="rId11"/>
    <p:sldId id="1080" r:id="rId12"/>
    <p:sldId id="1099" r:id="rId13"/>
    <p:sldId id="1105" r:id="rId14"/>
    <p:sldId id="1102" r:id="rId15"/>
    <p:sldId id="1106" r:id="rId16"/>
    <p:sldId id="1101" r:id="rId17"/>
    <p:sldId id="1100" r:id="rId18"/>
    <p:sldId id="577" r:id="rId19"/>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1B3D78"/>
    <a:srgbClr val="22568B"/>
    <a:srgbClr val="62A9D5"/>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25" autoAdjust="0"/>
    <p:restoredTop sz="71633" autoAdjust="0"/>
  </p:normalViewPr>
  <p:slideViewPr>
    <p:cSldViewPr snapToGrid="0" snapToObjects="1">
      <p:cViewPr varScale="1">
        <p:scale>
          <a:sx n="120" d="100"/>
          <a:sy n="120" d="100"/>
        </p:scale>
        <p:origin x="1656" y="168"/>
      </p:cViewPr>
      <p:guideLst>
        <p:guide orient="horz" pos="1620"/>
        <p:guide pos="2880"/>
      </p:guideLst>
    </p:cSldViewPr>
  </p:slideViewPr>
  <p:outlineViewPr>
    <p:cViewPr>
      <p:scale>
        <a:sx n="33" d="100"/>
        <a:sy n="33" d="100"/>
      </p:scale>
      <p:origin x="0" y="3990"/>
    </p:cViewPr>
  </p:outlineViewPr>
  <p:notesTextViewPr>
    <p:cViewPr>
      <p:scale>
        <a:sx n="100" d="100"/>
        <a:sy n="100" d="100"/>
      </p:scale>
      <p:origin x="0" y="0"/>
    </p:cViewPr>
  </p:notesTextViewPr>
  <p:notesViewPr>
    <p:cSldViewPr snapToGrid="0" snapToObjects="1">
      <p:cViewPr varScale="1">
        <p:scale>
          <a:sx n="58" d="100"/>
          <a:sy n="58" d="100"/>
        </p:scale>
        <p:origin x="3254" y="72"/>
      </p:cViewPr>
      <p:guideLst/>
    </p:cSldViewPr>
  </p:notes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 Boen" userId="f3ba5a88-dbd6-47dd-871a-e364d5b391b4" providerId="ADAL" clId="{DF1731BB-6539-49CD-8661-52A480D5313A}"/>
    <pc:docChg chg="undo custSel addSld modSld sldOrd">
      <pc:chgData name="Filip Boen" userId="f3ba5a88-dbd6-47dd-871a-e364d5b391b4" providerId="ADAL" clId="{DF1731BB-6539-49CD-8661-52A480D5313A}" dt="2022-05-31T04:01:32.888" v="1532" actId="1076"/>
      <pc:docMkLst>
        <pc:docMk/>
      </pc:docMkLst>
      <pc:sldChg chg="addSp modSp modNotes modNotesTx">
        <pc:chgData name="Filip Boen" userId="f3ba5a88-dbd6-47dd-871a-e364d5b391b4" providerId="ADAL" clId="{DF1731BB-6539-49CD-8661-52A480D5313A}" dt="2022-05-31T03:59:38.791" v="1484" actId="1076"/>
        <pc:sldMkLst>
          <pc:docMk/>
          <pc:sldMk cId="472659591" sldId="577"/>
        </pc:sldMkLst>
        <pc:spChg chg="mod">
          <ac:chgData name="Filip Boen" userId="f3ba5a88-dbd6-47dd-871a-e364d5b391b4" providerId="ADAL" clId="{DF1731BB-6539-49CD-8661-52A480D5313A}" dt="2022-05-31T03:25:39.235" v="701" actId="20577"/>
          <ac:spMkLst>
            <pc:docMk/>
            <pc:sldMk cId="472659591" sldId="577"/>
            <ac:spMk id="9" creationId="{9E1FB00C-FB00-47C6-88BF-17239AD5F695}"/>
          </ac:spMkLst>
        </pc:spChg>
        <pc:picChg chg="add mod">
          <ac:chgData name="Filip Boen" userId="f3ba5a88-dbd6-47dd-871a-e364d5b391b4" providerId="ADAL" clId="{DF1731BB-6539-49CD-8661-52A480D5313A}" dt="2022-05-31T03:59:38.791" v="1484" actId="1076"/>
          <ac:picMkLst>
            <pc:docMk/>
            <pc:sldMk cId="472659591" sldId="577"/>
            <ac:picMk id="2050" creationId="{E9498585-9C3B-4AB9-9462-4611DD00DA51}"/>
          </ac:picMkLst>
        </pc:picChg>
      </pc:sldChg>
      <pc:sldChg chg="modSp modNotes">
        <pc:chgData name="Filip Boen" userId="f3ba5a88-dbd6-47dd-871a-e364d5b391b4" providerId="ADAL" clId="{DF1731BB-6539-49CD-8661-52A480D5313A}" dt="2022-05-31T03:38:16.210" v="1329" actId="5793"/>
        <pc:sldMkLst>
          <pc:docMk/>
          <pc:sldMk cId="1271171560" sldId="1053"/>
        </pc:sldMkLst>
        <pc:spChg chg="mod">
          <ac:chgData name="Filip Boen" userId="f3ba5a88-dbd6-47dd-871a-e364d5b391b4" providerId="ADAL" clId="{DF1731BB-6539-49CD-8661-52A480D5313A}" dt="2022-05-31T03:38:16.210" v="1329" actId="5793"/>
          <ac:spMkLst>
            <pc:docMk/>
            <pc:sldMk cId="1271171560" sldId="1053"/>
            <ac:spMk id="8" creationId="{68AF17C5-4836-46DA-81D6-58CE7E079EF5}"/>
          </ac:spMkLst>
        </pc:spChg>
      </pc:sldChg>
      <pc:sldChg chg="modSp modNotes">
        <pc:chgData name="Filip Boen" userId="f3ba5a88-dbd6-47dd-871a-e364d5b391b4" providerId="ADAL" clId="{DF1731BB-6539-49CD-8661-52A480D5313A}" dt="2022-05-31T03:34:06.647" v="1310" actId="20577"/>
        <pc:sldMkLst>
          <pc:docMk/>
          <pc:sldMk cId="2554730706" sldId="1080"/>
        </pc:sldMkLst>
        <pc:spChg chg="mod">
          <ac:chgData name="Filip Boen" userId="f3ba5a88-dbd6-47dd-871a-e364d5b391b4" providerId="ADAL" clId="{DF1731BB-6539-49CD-8661-52A480D5313A}" dt="2022-05-31T03:33:32.219" v="1295" actId="14100"/>
          <ac:spMkLst>
            <pc:docMk/>
            <pc:sldMk cId="2554730706" sldId="1080"/>
            <ac:spMk id="6" creationId="{99BE6611-CA50-6F42-8219-3FB23D4E6128}"/>
          </ac:spMkLst>
        </pc:spChg>
        <pc:spChg chg="mod">
          <ac:chgData name="Filip Boen" userId="f3ba5a88-dbd6-47dd-871a-e364d5b391b4" providerId="ADAL" clId="{DF1731BB-6539-49CD-8661-52A480D5313A}" dt="2022-05-31T03:34:06.647" v="1310" actId="20577"/>
          <ac:spMkLst>
            <pc:docMk/>
            <pc:sldMk cId="2554730706" sldId="1080"/>
            <ac:spMk id="9" creationId="{9E1FB00C-FB00-47C6-88BF-17239AD5F695}"/>
          </ac:spMkLst>
        </pc:spChg>
        <pc:spChg chg="mod">
          <ac:chgData name="Filip Boen" userId="f3ba5a88-dbd6-47dd-871a-e364d5b391b4" providerId="ADAL" clId="{DF1731BB-6539-49CD-8661-52A480D5313A}" dt="2022-05-31T03:33:39.869" v="1298" actId="20577"/>
          <ac:spMkLst>
            <pc:docMk/>
            <pc:sldMk cId="2554730706" sldId="1080"/>
            <ac:spMk id="10" creationId="{8F590BBE-DFF9-4E01-91C4-3D5760711361}"/>
          </ac:spMkLst>
        </pc:spChg>
      </pc:sldChg>
      <pc:sldChg chg="addSp delSp modSp modNotes">
        <pc:chgData name="Filip Boen" userId="f3ba5a88-dbd6-47dd-871a-e364d5b391b4" providerId="ADAL" clId="{DF1731BB-6539-49CD-8661-52A480D5313A}" dt="2022-05-31T03:59:26.847" v="1482" actId="1076"/>
        <pc:sldMkLst>
          <pc:docMk/>
          <pc:sldMk cId="1953071507" sldId="1096"/>
        </pc:sldMkLst>
        <pc:spChg chg="add del mod">
          <ac:chgData name="Filip Boen" userId="f3ba5a88-dbd6-47dd-871a-e364d5b391b4" providerId="ADAL" clId="{DF1731BB-6539-49CD-8661-52A480D5313A}" dt="2022-05-31T03:58:40.826" v="1428"/>
          <ac:spMkLst>
            <pc:docMk/>
            <pc:sldMk cId="1953071507" sldId="1096"/>
            <ac:spMk id="8" creationId="{68AF17C5-4836-46DA-81D6-58CE7E079EF5}"/>
          </ac:spMkLst>
        </pc:spChg>
        <pc:picChg chg="add del">
          <ac:chgData name="Filip Boen" userId="f3ba5a88-dbd6-47dd-871a-e364d5b391b4" providerId="ADAL" clId="{DF1731BB-6539-49CD-8661-52A480D5313A}" dt="2022-05-31T03:58:41.771" v="1429"/>
          <ac:picMkLst>
            <pc:docMk/>
            <pc:sldMk cId="1953071507" sldId="1096"/>
            <ac:picMk id="3074" creationId="{7D8E1163-10D2-4F76-A0D1-FDFFCE7A7C38}"/>
          </ac:picMkLst>
        </pc:picChg>
        <pc:picChg chg="add del mod">
          <ac:chgData name="Filip Boen" userId="f3ba5a88-dbd6-47dd-871a-e364d5b391b4" providerId="ADAL" clId="{DF1731BB-6539-49CD-8661-52A480D5313A}" dt="2022-05-31T03:58:35.913" v="1427"/>
          <ac:picMkLst>
            <pc:docMk/>
            <pc:sldMk cId="1953071507" sldId="1096"/>
            <ac:picMk id="3076" creationId="{BC34B6A6-157B-43E6-85C3-C0E8ADABD2D7}"/>
          </ac:picMkLst>
        </pc:picChg>
        <pc:picChg chg="add mod">
          <ac:chgData name="Filip Boen" userId="f3ba5a88-dbd6-47dd-871a-e364d5b391b4" providerId="ADAL" clId="{DF1731BB-6539-49CD-8661-52A480D5313A}" dt="2022-05-31T03:59:26.847" v="1482" actId="1076"/>
          <ac:picMkLst>
            <pc:docMk/>
            <pc:sldMk cId="1953071507" sldId="1096"/>
            <ac:picMk id="3078" creationId="{7FEB1474-DBD0-4BE2-83CA-F76CBAC07153}"/>
          </ac:picMkLst>
        </pc:picChg>
      </pc:sldChg>
      <pc:sldChg chg="modSp">
        <pc:chgData name="Filip Boen" userId="f3ba5a88-dbd6-47dd-871a-e364d5b391b4" providerId="ADAL" clId="{DF1731BB-6539-49CD-8661-52A480D5313A}" dt="2022-05-31T03:39:30.403" v="1344" actId="114"/>
        <pc:sldMkLst>
          <pc:docMk/>
          <pc:sldMk cId="253279721" sldId="1097"/>
        </pc:sldMkLst>
        <pc:spChg chg="mod">
          <ac:chgData name="Filip Boen" userId="f3ba5a88-dbd6-47dd-871a-e364d5b391b4" providerId="ADAL" clId="{DF1731BB-6539-49CD-8661-52A480D5313A}" dt="2022-05-31T03:39:30.403" v="1344" actId="114"/>
          <ac:spMkLst>
            <pc:docMk/>
            <pc:sldMk cId="253279721" sldId="1097"/>
            <ac:spMk id="9" creationId="{9E1FB00C-FB00-47C6-88BF-17239AD5F695}"/>
          </ac:spMkLst>
        </pc:spChg>
      </pc:sldChg>
      <pc:sldChg chg="modNotes">
        <pc:chgData name="Filip Boen" userId="f3ba5a88-dbd6-47dd-871a-e364d5b391b4" providerId="ADAL" clId="{DF1731BB-6539-49CD-8661-52A480D5313A}" dt="2022-05-31T03:28:56.035" v="1124" actId="27636"/>
        <pc:sldMkLst>
          <pc:docMk/>
          <pc:sldMk cId="3673388871" sldId="1098"/>
        </pc:sldMkLst>
      </pc:sldChg>
      <pc:sldChg chg="modSp modNotes">
        <pc:chgData name="Filip Boen" userId="f3ba5a88-dbd6-47dd-871a-e364d5b391b4" providerId="ADAL" clId="{DF1731BB-6539-49CD-8661-52A480D5313A}" dt="2022-05-31T03:34:26.132" v="1311" actId="20577"/>
        <pc:sldMkLst>
          <pc:docMk/>
          <pc:sldMk cId="1949002058" sldId="1099"/>
        </pc:sldMkLst>
        <pc:spChg chg="mod">
          <ac:chgData name="Filip Boen" userId="f3ba5a88-dbd6-47dd-871a-e364d5b391b4" providerId="ADAL" clId="{DF1731BB-6539-49CD-8661-52A480D5313A}" dt="2022-05-31T03:34:26.132" v="1311" actId="20577"/>
          <ac:spMkLst>
            <pc:docMk/>
            <pc:sldMk cId="1949002058" sldId="1099"/>
            <ac:spMk id="9" creationId="{9E1FB00C-FB00-47C6-88BF-17239AD5F695}"/>
          </ac:spMkLst>
        </pc:spChg>
      </pc:sldChg>
      <pc:sldChg chg="modSp modNotes">
        <pc:chgData name="Filip Boen" userId="f3ba5a88-dbd6-47dd-871a-e364d5b391b4" providerId="ADAL" clId="{DF1731BB-6539-49CD-8661-52A480D5313A}" dt="2022-05-31T04:00:09.073" v="1530" actId="20577"/>
        <pc:sldMkLst>
          <pc:docMk/>
          <pc:sldMk cId="4082816932" sldId="1100"/>
        </pc:sldMkLst>
        <pc:spChg chg="mod">
          <ac:chgData name="Filip Boen" userId="f3ba5a88-dbd6-47dd-871a-e364d5b391b4" providerId="ADAL" clId="{DF1731BB-6539-49CD-8661-52A480D5313A}" dt="2022-05-31T04:00:09.073" v="1530" actId="20577"/>
          <ac:spMkLst>
            <pc:docMk/>
            <pc:sldMk cId="4082816932" sldId="1100"/>
            <ac:spMk id="9" creationId="{9E1FB00C-FB00-47C6-88BF-17239AD5F695}"/>
          </ac:spMkLst>
        </pc:spChg>
      </pc:sldChg>
      <pc:sldChg chg="modSp">
        <pc:chgData name="Filip Boen" userId="f3ba5a88-dbd6-47dd-871a-e364d5b391b4" providerId="ADAL" clId="{DF1731BB-6539-49CD-8661-52A480D5313A}" dt="2022-05-31T04:01:32.888" v="1532" actId="1076"/>
        <pc:sldMkLst>
          <pc:docMk/>
          <pc:sldMk cId="503599087" sldId="1101"/>
        </pc:sldMkLst>
        <pc:picChg chg="mod">
          <ac:chgData name="Filip Boen" userId="f3ba5a88-dbd6-47dd-871a-e364d5b391b4" providerId="ADAL" clId="{DF1731BB-6539-49CD-8661-52A480D5313A}" dt="2022-05-31T04:01:32.888" v="1532" actId="1076"/>
          <ac:picMkLst>
            <pc:docMk/>
            <pc:sldMk cId="503599087" sldId="1101"/>
            <ac:picMk id="6" creationId="{0F6AE2C1-52FB-4FF5-8C11-4F8EB0985B8D}"/>
          </ac:picMkLst>
        </pc:picChg>
      </pc:sldChg>
      <pc:sldChg chg="ord">
        <pc:chgData name="Filip Boen" userId="f3ba5a88-dbd6-47dd-871a-e364d5b391b4" providerId="ADAL" clId="{DF1731BB-6539-49CD-8661-52A480D5313A}" dt="2022-05-31T03:38:18.899" v="1330"/>
        <pc:sldMkLst>
          <pc:docMk/>
          <pc:sldMk cId="295944444" sldId="1103"/>
        </pc:sldMkLst>
      </pc:sldChg>
      <pc:sldChg chg="modSp">
        <pc:chgData name="Filip Boen" userId="f3ba5a88-dbd6-47dd-871a-e364d5b391b4" providerId="ADAL" clId="{DF1731BB-6539-49CD-8661-52A480D5313A}" dt="2022-05-31T03:20:58.918" v="344" actId="113"/>
        <pc:sldMkLst>
          <pc:docMk/>
          <pc:sldMk cId="829483020" sldId="1105"/>
        </pc:sldMkLst>
        <pc:spChg chg="mod">
          <ac:chgData name="Filip Boen" userId="f3ba5a88-dbd6-47dd-871a-e364d5b391b4" providerId="ADAL" clId="{DF1731BB-6539-49CD-8661-52A480D5313A}" dt="2022-05-31T03:20:58.918" v="344" actId="113"/>
          <ac:spMkLst>
            <pc:docMk/>
            <pc:sldMk cId="829483020" sldId="1105"/>
            <ac:spMk id="9" creationId="{9E1FB00C-FB00-47C6-88BF-17239AD5F695}"/>
          </ac:spMkLst>
        </pc:spChg>
      </pc:sldChg>
      <pc:sldChg chg="modSp">
        <pc:chgData name="Filip Boen" userId="f3ba5a88-dbd6-47dd-871a-e364d5b391b4" providerId="ADAL" clId="{DF1731BB-6539-49CD-8661-52A480D5313A}" dt="2022-05-31T03:35:00.313" v="1322" actId="20577"/>
        <pc:sldMkLst>
          <pc:docMk/>
          <pc:sldMk cId="2606324787" sldId="1106"/>
        </pc:sldMkLst>
        <pc:spChg chg="mod">
          <ac:chgData name="Filip Boen" userId="f3ba5a88-dbd6-47dd-871a-e364d5b391b4" providerId="ADAL" clId="{DF1731BB-6539-49CD-8661-52A480D5313A}" dt="2022-05-31T03:35:00.313" v="1322" actId="20577"/>
          <ac:spMkLst>
            <pc:docMk/>
            <pc:sldMk cId="2606324787" sldId="1106"/>
            <ac:spMk id="9" creationId="{9E1FB00C-FB00-47C6-88BF-17239AD5F695}"/>
          </ac:spMkLst>
        </pc:spChg>
      </pc:sldChg>
      <pc:sldChg chg="addSp modSp add">
        <pc:chgData name="Filip Boen" userId="f3ba5a88-dbd6-47dd-871a-e364d5b391b4" providerId="ADAL" clId="{DF1731BB-6539-49CD-8661-52A480D5313A}" dt="2022-05-31T03:50:17.727" v="1394" actId="1076"/>
        <pc:sldMkLst>
          <pc:docMk/>
          <pc:sldMk cId="2507365540" sldId="1107"/>
        </pc:sldMkLst>
        <pc:spChg chg="mod">
          <ac:chgData name="Filip Boen" userId="f3ba5a88-dbd6-47dd-871a-e364d5b391b4" providerId="ADAL" clId="{DF1731BB-6539-49CD-8661-52A480D5313A}" dt="2022-05-31T03:39:00.701" v="1343" actId="20577"/>
          <ac:spMkLst>
            <pc:docMk/>
            <pc:sldMk cId="2507365540" sldId="1107"/>
            <ac:spMk id="8" creationId="{68AF17C5-4836-46DA-81D6-58CE7E079EF5}"/>
          </ac:spMkLst>
        </pc:spChg>
        <pc:picChg chg="add mod">
          <ac:chgData name="Filip Boen" userId="f3ba5a88-dbd6-47dd-871a-e364d5b391b4" providerId="ADAL" clId="{DF1731BB-6539-49CD-8661-52A480D5313A}" dt="2022-05-31T03:50:17.727" v="1394" actId="1076"/>
          <ac:picMkLst>
            <pc:docMk/>
            <pc:sldMk cId="2507365540" sldId="1107"/>
            <ac:picMk id="1026" creationId="{180831E5-9E00-4221-A4C3-4BA7B63E373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31/05/2022</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31/05/2022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dirty="0"/>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b="0" i="0" u="none" strike="noStrike" kern="1200" baseline="0" dirty="0">
                <a:solidFill>
                  <a:schemeClr val="tx1"/>
                </a:solidFill>
                <a:latin typeface="+mn-lt"/>
                <a:ea typeface="+mn-ea"/>
                <a:cs typeface="+mn-cs"/>
              </a:rPr>
              <a:t>As a corollary, there is now considerable evidence that speaks to the mental health benefits of possessing multiple social identities. For instance, across eight studies, Jolanda Jetten and colleagues (2015) provided cross-sectional and longitudinal evidence that belonging to multiple important groups boosts self-esteem among children, adults and retirees. Along similar lines, a series of three studies by Katharine Greenaway, Tegan Cruwys and colleagues (2016) provided experimental evidence that </a:t>
            </a:r>
            <a:r>
              <a:rPr lang="en-US" sz="1200" b="0" i="1" u="none" strike="noStrike" kern="1200" baseline="0" dirty="0">
                <a:solidFill>
                  <a:schemeClr val="tx1"/>
                </a:solidFill>
                <a:latin typeface="+mn-lt"/>
                <a:ea typeface="+mn-ea"/>
                <a:cs typeface="+mn-cs"/>
              </a:rPr>
              <a:t>gaining </a:t>
            </a:r>
            <a:r>
              <a:rPr lang="en-US" sz="1200" b="0" i="0" u="none" strike="noStrike" kern="1200" baseline="0" dirty="0">
                <a:solidFill>
                  <a:schemeClr val="tx1"/>
                </a:solidFill>
                <a:latin typeface="+mn-lt"/>
                <a:ea typeface="+mn-ea"/>
                <a:cs typeface="+mn-cs"/>
              </a:rPr>
              <a:t>identities can help alleviate symptoms of depression. Indeed, in one study, these researchers found that simply asking people to write about an occasion when they had either gained or lost an important identity had a significant impact on their mental health. Specifically, results showed that compared to participants in a control condition, those in an ‘identity gain’ condition reported greater satisfaction of fundamental psychological needs (for belonging, control, meaning and esteem) and, as a result, </a:t>
            </a:r>
            <a:r>
              <a:rPr lang="en-US" sz="1200" b="0" i="1" u="none" strike="noStrike" kern="1200" baseline="0" dirty="0">
                <a:solidFill>
                  <a:schemeClr val="tx1"/>
                </a:solidFill>
                <a:latin typeface="+mn-lt"/>
                <a:ea typeface="+mn-ea"/>
                <a:cs typeface="+mn-cs"/>
              </a:rPr>
              <a:t>reduced </a:t>
            </a:r>
            <a:r>
              <a:rPr lang="en-US" sz="1200" b="0" i="0" u="none" strike="noStrike" kern="1200" baseline="0" dirty="0">
                <a:solidFill>
                  <a:schemeClr val="tx1"/>
                </a:solidFill>
                <a:latin typeface="+mn-lt"/>
                <a:ea typeface="+mn-ea"/>
                <a:cs typeface="+mn-cs"/>
              </a:rPr>
              <a:t>depression. By contrast, participants in an ‘identity loss’ condition reported lower satisfaction of psychological needs and, as a result, </a:t>
            </a:r>
            <a:r>
              <a:rPr lang="en-US" sz="1200" b="0" i="1" u="none" strike="noStrike" kern="1200" baseline="0" dirty="0">
                <a:solidFill>
                  <a:schemeClr val="tx1"/>
                </a:solidFill>
                <a:latin typeface="+mn-lt"/>
                <a:ea typeface="+mn-ea"/>
                <a:cs typeface="+mn-cs"/>
              </a:rPr>
              <a:t>greater </a:t>
            </a:r>
            <a:r>
              <a:rPr lang="en-US" sz="1200" b="0" i="0" u="none" strike="noStrike" kern="1200" baseline="0" dirty="0">
                <a:solidFill>
                  <a:schemeClr val="tx1"/>
                </a:solidFill>
                <a:latin typeface="+mn-lt"/>
                <a:ea typeface="+mn-ea"/>
                <a:cs typeface="+mn-cs"/>
              </a:rPr>
              <a:t>depression.</a:t>
            </a:r>
          </a:p>
          <a:p>
            <a:r>
              <a:rPr lang="en-US" sz="1200" b="0" i="0" u="none" strike="noStrike" kern="1200" baseline="0" dirty="0">
                <a:solidFill>
                  <a:schemeClr val="tx1"/>
                </a:solidFill>
                <a:latin typeface="+mn-lt"/>
                <a:ea typeface="+mn-ea"/>
                <a:cs typeface="+mn-cs"/>
              </a:rPr>
              <a:t>In line with these findings, a recent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of research has also pointed to numerous mental health benefits (e.g., greater life satisfaction, better quality of life and reduced depression) associated with possessing and maintaining multiple group memberships during and after major life transitions (Haslam, Lam et al., 2018; Lam et al., 2018; Seymour-Smith, Cruwys, Haslam, &amp; </a:t>
            </a:r>
            <a:r>
              <a:rPr lang="en-US" sz="1200" b="0" i="0" u="none" strike="noStrike" kern="1200" baseline="0" dirty="0" err="1">
                <a:solidFill>
                  <a:schemeClr val="tx1"/>
                </a:solidFill>
                <a:latin typeface="+mn-lt"/>
                <a:ea typeface="+mn-ea"/>
                <a:cs typeface="+mn-cs"/>
              </a:rPr>
              <a:t>Brodribb</a:t>
            </a:r>
            <a:r>
              <a:rPr lang="en-US" sz="1200" b="0" i="0" u="none" strike="noStrike" kern="1200" baseline="0" dirty="0">
                <a:solidFill>
                  <a:schemeClr val="tx1"/>
                </a:solidFill>
                <a:latin typeface="+mn-lt"/>
                <a:ea typeface="+mn-ea"/>
                <a:cs typeface="+mn-cs"/>
              </a:rPr>
              <a:t>, 2017). The processes at play here are articulated in the </a:t>
            </a:r>
            <a:r>
              <a:rPr lang="en-US" sz="1200" b="0" i="1" u="none" strike="noStrike" kern="1200" baseline="0" dirty="0">
                <a:solidFill>
                  <a:schemeClr val="tx1"/>
                </a:solidFill>
                <a:latin typeface="+mn-lt"/>
                <a:ea typeface="+mn-ea"/>
                <a:cs typeface="+mn-cs"/>
              </a:rPr>
              <a:t>Social Identity Model of Identity Change </a:t>
            </a:r>
            <a:r>
              <a:rPr lang="en-US" sz="1200" b="0" i="0" u="none" strike="noStrike" kern="1200" baseline="0" dirty="0">
                <a:solidFill>
                  <a:schemeClr val="tx1"/>
                </a:solidFill>
                <a:latin typeface="+mn-lt"/>
                <a:ea typeface="+mn-ea"/>
                <a:cs typeface="+mn-cs"/>
              </a:rPr>
              <a:t>(SIMIC; Haslam, Steffens, &amp; Peters, 2019), which </a:t>
            </a:r>
            <a:r>
              <a:rPr lang="en-US" sz="1200" b="0" i="0" u="none" strike="noStrike" kern="1200" baseline="0" dirty="0" err="1">
                <a:solidFill>
                  <a:schemeClr val="tx1"/>
                </a:solidFill>
                <a:latin typeface="+mn-lt"/>
                <a:ea typeface="+mn-ea"/>
                <a:cs typeface="+mn-cs"/>
              </a:rPr>
              <a:t>recognises</a:t>
            </a:r>
            <a:r>
              <a:rPr lang="en-US" sz="1200" b="0" i="0" u="none" strike="noStrike" kern="1200" baseline="0" dirty="0">
                <a:solidFill>
                  <a:schemeClr val="tx1"/>
                </a:solidFill>
                <a:latin typeface="+mn-lt"/>
                <a:ea typeface="+mn-ea"/>
                <a:cs typeface="+mn-cs"/>
              </a:rPr>
              <a:t> that life transitions, such as changing jobs or embarking on retirement, represent a particular threat to health as a consequence of the substantial </a:t>
            </a:r>
            <a:r>
              <a:rPr lang="en-US" sz="1200" b="0" i="1" u="none" strike="noStrike" kern="1200" baseline="0" dirty="0">
                <a:solidFill>
                  <a:schemeClr val="tx1"/>
                </a:solidFill>
                <a:latin typeface="+mn-lt"/>
                <a:ea typeface="+mn-ea"/>
                <a:cs typeface="+mn-cs"/>
              </a:rPr>
              <a:t>social identity changes </a:t>
            </a:r>
            <a:r>
              <a:rPr lang="en-US" sz="1200" b="0" i="0" u="none" strike="noStrike" kern="1200" baseline="0" dirty="0">
                <a:solidFill>
                  <a:schemeClr val="tx1"/>
                </a:solidFill>
                <a:latin typeface="+mn-lt"/>
                <a:ea typeface="+mn-ea"/>
                <a:cs typeface="+mn-cs"/>
              </a:rPr>
              <a:t>that they entail (see Figure 15.2; also Chapter 16).</a:t>
            </a:r>
          </a:p>
          <a:p>
            <a:r>
              <a:rPr lang="en-US" sz="1200" b="0" i="0" u="none" strike="noStrike" kern="1200" baseline="0" dirty="0">
                <a:solidFill>
                  <a:schemeClr val="tx1"/>
                </a:solidFill>
                <a:latin typeface="+mn-lt"/>
                <a:ea typeface="+mn-ea"/>
                <a:cs typeface="+mn-cs"/>
              </a:rPr>
              <a:t>By way of example, an elite athlete retiring from sport might experience the loss or weakening of a professional identity (e.g., as a netballer), as well as the loss or weakening of an identity as a member of a team-based friendship group. On the other hand, though, retirement could also lead (or allow) an athlete to gain new identities (e.g., as a retired athlete or as a member of a social group that they did not have time to join while playing sport professionally). SIMIC’s core assertion is that the capacity to effectively manage social identity changes such as these is critical for people’s mental health and well-being in the context of life transitions. Specifically, the model points to the importance of (a) </a:t>
            </a:r>
            <a:r>
              <a:rPr lang="en-US" sz="1200" b="0" i="1" u="none" strike="noStrike" kern="1200" baseline="0" dirty="0">
                <a:solidFill>
                  <a:schemeClr val="tx1"/>
                </a:solidFill>
                <a:latin typeface="+mn-lt"/>
                <a:ea typeface="+mn-ea"/>
                <a:cs typeface="+mn-cs"/>
              </a:rPr>
              <a:t>maintaining </a:t>
            </a:r>
            <a:r>
              <a:rPr lang="en-US" sz="1200" b="0" i="0" u="none" strike="noStrike" kern="1200" baseline="0" dirty="0">
                <a:solidFill>
                  <a:schemeClr val="tx1"/>
                </a:solidFill>
                <a:latin typeface="+mn-lt"/>
                <a:ea typeface="+mn-ea"/>
                <a:cs typeface="+mn-cs"/>
              </a:rPr>
              <a:t>existing identities, (b) </a:t>
            </a:r>
            <a:r>
              <a:rPr lang="en-US" sz="1200" b="0" i="1" u="none" strike="noStrike" kern="1200" baseline="0" dirty="0">
                <a:solidFill>
                  <a:schemeClr val="tx1"/>
                </a:solidFill>
                <a:latin typeface="+mn-lt"/>
                <a:ea typeface="+mn-ea"/>
                <a:cs typeface="+mn-cs"/>
              </a:rPr>
              <a:t>gaining </a:t>
            </a:r>
            <a:r>
              <a:rPr lang="en-US" sz="1200" b="0" i="0" u="none" strike="noStrike" kern="1200" baseline="0" dirty="0">
                <a:solidFill>
                  <a:schemeClr val="tx1"/>
                </a:solidFill>
                <a:latin typeface="+mn-lt"/>
                <a:ea typeface="+mn-ea"/>
                <a:cs typeface="+mn-cs"/>
              </a:rPr>
              <a:t>new ones, and (c) ensuring that maintained and new identities are </a:t>
            </a:r>
            <a:r>
              <a:rPr lang="en-US" sz="1200" b="0" i="1" u="none" strike="noStrike" kern="1200" baseline="0" dirty="0">
                <a:solidFill>
                  <a:schemeClr val="tx1"/>
                </a:solidFill>
                <a:latin typeface="+mn-lt"/>
                <a:ea typeface="+mn-ea"/>
                <a:cs typeface="+mn-cs"/>
              </a:rPr>
              <a:t>compatible</a:t>
            </a:r>
            <a:r>
              <a:rPr lang="en-US" sz="1200" b="0" i="0" u="none" strike="noStrike" kern="1200" baseline="0" dirty="0">
                <a:solidFill>
                  <a:schemeClr val="tx1"/>
                </a:solidFill>
                <a:latin typeface="+mn-lt"/>
                <a:ea typeface="+mn-ea"/>
                <a:cs typeface="+mn-cs"/>
              </a:rPr>
              <a:t>.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compatibility hypothesis addresses a caveat that applies more widely in relation to the benefits of possessing multiple social identities – namely, that possessing multiple identities can </a:t>
            </a:r>
            <a:r>
              <a:rPr lang="en-US" sz="1200" b="0" i="1" u="none" strike="noStrike" kern="1200" baseline="0" dirty="0">
                <a:solidFill>
                  <a:schemeClr val="tx1"/>
                </a:solidFill>
                <a:latin typeface="+mn-lt"/>
                <a:ea typeface="+mn-ea"/>
                <a:cs typeface="+mn-cs"/>
              </a:rPr>
              <a:t>drain </a:t>
            </a:r>
            <a:r>
              <a:rPr lang="en-US" sz="1200" b="0" i="0" u="none" strike="noStrike" kern="1200" baseline="0" dirty="0">
                <a:solidFill>
                  <a:schemeClr val="tx1"/>
                </a:solidFill>
                <a:latin typeface="+mn-lt"/>
                <a:ea typeface="+mn-ea"/>
                <a:cs typeface="+mn-cs"/>
              </a:rPr>
              <a:t>one’s psychological resources if those identities are incompatible (see Brook, Garcia, &amp; Fleming, 2008). Unfortunately, for a retiring athlete, achieving compatibility between new and existing identities is not always straightforward. For example, after several years of living the disciplined lifestyle that is needed for the majority of professional athletes to perform at their best, many may wish to relax the restrictions that they had previously placed on themselves when they retire, such as going to bed early as part of a regimented sleep routine. Although no longer engaging in this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may be congruent with the content of their new identity as a retired athlete, it would likely not align with the norms that exist within groups of their former teammates – groups that they may still wish to be part of and to </a:t>
            </a:r>
            <a:r>
              <a:rPr lang="en-US" sz="1200" b="0" i="0" u="none" strike="noStrike" kern="1200" baseline="0" dirty="0" err="1">
                <a:solidFill>
                  <a:schemeClr val="tx1"/>
                </a:solidFill>
                <a:latin typeface="+mn-lt"/>
                <a:ea typeface="+mn-ea"/>
                <a:cs typeface="+mn-cs"/>
              </a:rPr>
              <a:t>socialise</a:t>
            </a:r>
            <a:r>
              <a:rPr lang="en-US" sz="1200" b="0" i="0" u="none" strike="noStrike" kern="1200" baseline="0" dirty="0">
                <a:solidFill>
                  <a:schemeClr val="tx1"/>
                </a:solidFill>
                <a:latin typeface="+mn-lt"/>
                <a:ea typeface="+mn-ea"/>
                <a:cs typeface="+mn-cs"/>
              </a:rPr>
              <a:t> with. Yet at the same time, the opposite can also be true: if the values of one’s previous lifestyle are maintained (e.g., avoiding late nights), this might make it difficult to develop close bonds with new non-sporting groups. </a:t>
            </a:r>
          </a:p>
          <a:p>
            <a:r>
              <a:rPr lang="en-US" sz="1200" b="0" i="0" u="none" strike="noStrike" kern="1200" baseline="0" dirty="0">
                <a:solidFill>
                  <a:schemeClr val="tx1"/>
                </a:solidFill>
                <a:latin typeface="+mn-lt"/>
                <a:ea typeface="+mn-ea"/>
                <a:cs typeface="+mn-cs"/>
              </a:rPr>
              <a:t>In line with SIMIC’s assertions, research has demonstrated that new identities which are incompatible with existing ones can compromise well-being (</a:t>
            </a:r>
            <a:r>
              <a:rPr lang="en-US" sz="1200" b="0" i="0" u="none" strike="noStrike" kern="1200" baseline="0" dirty="0" err="1">
                <a:solidFill>
                  <a:schemeClr val="tx1"/>
                </a:solidFill>
                <a:latin typeface="+mn-lt"/>
                <a:ea typeface="+mn-ea"/>
                <a:cs typeface="+mn-cs"/>
              </a:rPr>
              <a:t>Iyer</a:t>
            </a:r>
            <a:r>
              <a:rPr lang="en-US" sz="1200" b="0" i="0" u="none" strike="noStrike" kern="1200" baseline="0" dirty="0">
                <a:solidFill>
                  <a:schemeClr val="tx1"/>
                </a:solidFill>
                <a:latin typeface="+mn-lt"/>
                <a:ea typeface="+mn-ea"/>
                <a:cs typeface="+mn-cs"/>
              </a:rPr>
              <a:t>, Jetten, </a:t>
            </a:r>
            <a:r>
              <a:rPr lang="en-US" sz="1200" b="0" i="0" u="none" strike="noStrike" kern="1200" baseline="0" dirty="0" err="1">
                <a:solidFill>
                  <a:schemeClr val="tx1"/>
                </a:solidFill>
                <a:latin typeface="+mn-lt"/>
                <a:ea typeface="+mn-ea"/>
                <a:cs typeface="+mn-cs"/>
              </a:rPr>
              <a:t>Tsivrikos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Postmes</a:t>
            </a:r>
            <a:r>
              <a:rPr lang="en-US" sz="1200" b="0" i="0" u="none" strike="noStrike" kern="1200" baseline="0" dirty="0">
                <a:solidFill>
                  <a:schemeClr val="tx1"/>
                </a:solidFill>
                <a:latin typeface="+mn-lt"/>
                <a:ea typeface="+mn-ea"/>
                <a:cs typeface="+mn-cs"/>
              </a:rPr>
              <a:t>, &amp; Haslam, 2009). Indeed, there is now considerable support for SIMIC’s three key hypotheses in the context of various life transitions, including beginning university (</a:t>
            </a:r>
            <a:r>
              <a:rPr lang="en-US" sz="1200" b="0" i="0" u="none" strike="noStrike" kern="1200" baseline="0" dirty="0" err="1">
                <a:solidFill>
                  <a:schemeClr val="tx1"/>
                </a:solidFill>
                <a:latin typeface="+mn-lt"/>
                <a:ea typeface="+mn-ea"/>
                <a:cs typeface="+mn-cs"/>
              </a:rPr>
              <a:t>Praharso</a:t>
            </a:r>
            <a:r>
              <a:rPr lang="en-US" sz="1200" b="0" i="0" u="none" strike="noStrike" kern="1200" baseline="0" dirty="0">
                <a:solidFill>
                  <a:schemeClr val="tx1"/>
                </a:solidFill>
                <a:latin typeface="+mn-lt"/>
                <a:ea typeface="+mn-ea"/>
                <a:cs typeface="+mn-cs"/>
              </a:rPr>
              <a:t>, Tear, &amp; Cruwys, 2016), becoming a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parent (Seymour-Smith et al., 2017), recovering from acquired brain injury (Haslam, </a:t>
            </a:r>
            <a:r>
              <a:rPr lang="en-US" sz="1200" b="0" i="0" u="none" strike="noStrike" kern="1200" baseline="0" dirty="0" err="1">
                <a:solidFill>
                  <a:schemeClr val="tx1"/>
                </a:solidFill>
                <a:latin typeface="+mn-lt"/>
                <a:ea typeface="+mn-ea"/>
                <a:cs typeface="+mn-cs"/>
              </a:rPr>
              <a:t>Holme</a:t>
            </a:r>
            <a:r>
              <a:rPr lang="en-US" sz="1200" b="0" i="0" u="none" strike="noStrike" kern="1200" baseline="0" dirty="0">
                <a:solidFill>
                  <a:schemeClr val="tx1"/>
                </a:solidFill>
                <a:latin typeface="+mn-lt"/>
                <a:ea typeface="+mn-ea"/>
                <a:cs typeface="+mn-cs"/>
              </a:rPr>
              <a:t> et al., 2008; Jones et al., 2012), and workforce retirement (Haslam, Steffens,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et al., 2019). As the preceding example demonstrates, these hypotheses are clearly relevant to the transitions that athletes face during and after their careers (e.g., entering elite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transferring between clubs, retiring). However, they remain largely untested in athlete samples. That said, initial support for SIMIC in sporting contexts comes from a study led by the fourth author with retired athletes from Western countries (including Belgium, Germany, Australia; </a:t>
            </a:r>
            <a:r>
              <a:rPr lang="en-US" sz="1200" b="0" i="1" u="none" strike="noStrike" kern="1200" baseline="0" dirty="0">
                <a:solidFill>
                  <a:schemeClr val="tx1"/>
                </a:solidFill>
                <a:latin typeface="+mn-lt"/>
                <a:ea typeface="+mn-ea"/>
                <a:cs typeface="+mn-cs"/>
              </a:rPr>
              <a:t>N</a:t>
            </a:r>
            <a:r>
              <a:rPr lang="en-US" sz="1200" b="0" i="0" u="none" strike="noStrike" kern="1200" baseline="0" dirty="0">
                <a:solidFill>
                  <a:schemeClr val="tx1"/>
                </a:solidFill>
                <a:latin typeface="+mn-lt"/>
                <a:ea typeface="+mn-ea"/>
                <a:cs typeface="+mn-cs"/>
              </a:rPr>
              <a:t>=158) and China (</a:t>
            </a:r>
            <a:r>
              <a:rPr lang="en-US" sz="1200" b="0" i="1" u="none" strike="noStrike" kern="1200" baseline="0" dirty="0">
                <a:solidFill>
                  <a:schemeClr val="tx1"/>
                </a:solidFill>
                <a:latin typeface="+mn-lt"/>
                <a:ea typeface="+mn-ea"/>
                <a:cs typeface="+mn-cs"/>
              </a:rPr>
              <a:t>N</a:t>
            </a:r>
            <a:r>
              <a:rPr lang="en-US" sz="1200" b="0" i="0" u="none" strike="noStrike" kern="1200" baseline="0" dirty="0">
                <a:solidFill>
                  <a:schemeClr val="tx1"/>
                </a:solidFill>
                <a:latin typeface="+mn-lt"/>
                <a:ea typeface="+mn-ea"/>
                <a:cs typeface="+mn-cs"/>
              </a:rPr>
              <a:t>=183) who had engaged in a range of sports at a professional level (e.g., basketball, cricket, track and field, rowing, hockey; Haslam et al., 2020). Up to 55% of Chinese and 43% of Western athletes experienced identity loss in retirement and this had a negative impact on their mental health and life satisfaction. However, those athletes who had belonged to more social groups </a:t>
            </a:r>
            <a:r>
              <a:rPr lang="en-US" sz="1200" b="0" i="1" u="none" strike="noStrike" kern="1200" baseline="0" dirty="0">
                <a:solidFill>
                  <a:schemeClr val="tx1"/>
                </a:solidFill>
                <a:latin typeface="+mn-lt"/>
                <a:ea typeface="+mn-ea"/>
                <a:cs typeface="+mn-cs"/>
              </a:rPr>
              <a:t>before </a:t>
            </a:r>
            <a:r>
              <a:rPr lang="en-US" sz="1200" b="0" i="0" u="none" strike="noStrike" kern="1200" baseline="0" dirty="0">
                <a:solidFill>
                  <a:schemeClr val="tx1"/>
                </a:solidFill>
                <a:latin typeface="+mn-lt"/>
                <a:ea typeface="+mn-ea"/>
                <a:cs typeface="+mn-cs"/>
              </a:rPr>
              <a:t>retirement reported better outcomes. Moreover, this study found that social identities accounted for 76% and 58% of the variance in life </a:t>
            </a:r>
            <a:r>
              <a:rPr lang="en-US" sz="1200" b="0" i="0" u="none" strike="noStrike" kern="1200" baseline="0" dirty="0" err="1">
                <a:solidFill>
                  <a:schemeClr val="tx1"/>
                </a:solidFill>
                <a:latin typeface="+mn-lt"/>
                <a:ea typeface="+mn-ea"/>
                <a:cs typeface="+mn-cs"/>
              </a:rPr>
              <a:t>satisfacation</a:t>
            </a:r>
            <a:r>
              <a:rPr lang="en-US" sz="1200" b="0" i="0" u="none" strike="noStrike" kern="1200" baseline="0" dirty="0">
                <a:solidFill>
                  <a:schemeClr val="tx1"/>
                </a:solidFill>
                <a:latin typeface="+mn-lt"/>
                <a:ea typeface="+mn-ea"/>
                <a:cs typeface="+mn-cs"/>
              </a:rPr>
              <a:t>, and 46% and 61% of the variance in depression, for Western and Chinese samples respectively. </a:t>
            </a:r>
            <a:r>
              <a:rPr lang="en-US" sz="1200" b="0" i="0" u="none" strike="noStrike" kern="1200" baseline="0" dirty="0" err="1">
                <a:solidFill>
                  <a:schemeClr val="tx1"/>
                </a:solidFill>
                <a:latin typeface="+mn-lt"/>
                <a:ea typeface="+mn-ea"/>
                <a:cs typeface="+mn-cs"/>
              </a:rPr>
              <a:t>Neverthless</a:t>
            </a:r>
            <a:r>
              <a:rPr lang="en-US" sz="1200" b="0" i="0" u="none" strike="noStrike" kern="1200" baseline="0" dirty="0">
                <a:solidFill>
                  <a:schemeClr val="tx1"/>
                </a:solidFill>
                <a:latin typeface="+mn-lt"/>
                <a:ea typeface="+mn-ea"/>
                <a:cs typeface="+mn-cs"/>
              </a:rPr>
              <a:t>, as O’Halloran and Haslam note in Chapter 16, more research of this nature is sorely needed to strengthen the foundation – and improve the efficacy – of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and interventions that seek to support athletes during these transitions.</a:t>
            </a:r>
          </a:p>
          <a:p>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722769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Much of the research outlined above also speaks to our second key point, namely, that when it comes to mental health, it is generally better to have a lot of social identities than to have only a few, but better to have a few than to have none. This proposition builds directly on our proceeding argument that identities represent vital health-enhancing resources for athletes because having access to </a:t>
            </a:r>
            <a:r>
              <a:rPr lang="en-US" sz="1200" b="0" i="1" u="none" strike="noStrike" kern="1200" baseline="0" dirty="0">
                <a:solidFill>
                  <a:schemeClr val="tx1"/>
                </a:solidFill>
                <a:latin typeface="+mn-lt"/>
                <a:ea typeface="+mn-ea"/>
                <a:cs typeface="+mn-cs"/>
              </a:rPr>
              <a:t>multiple </a:t>
            </a:r>
            <a:r>
              <a:rPr lang="en-US" sz="1200" b="0" i="0" u="none" strike="noStrike" kern="1200" baseline="0" dirty="0">
                <a:solidFill>
                  <a:schemeClr val="tx1"/>
                </a:solidFill>
                <a:latin typeface="+mn-lt"/>
                <a:ea typeface="+mn-ea"/>
                <a:cs typeface="+mn-cs"/>
              </a:rPr>
              <a:t>identities increases the </a:t>
            </a:r>
            <a:r>
              <a:rPr lang="en-US" sz="1200" b="0" i="1" u="none" strike="noStrike" kern="1200" baseline="0" dirty="0">
                <a:solidFill>
                  <a:schemeClr val="tx1"/>
                </a:solidFill>
                <a:latin typeface="+mn-lt"/>
                <a:ea typeface="+mn-ea"/>
                <a:cs typeface="+mn-cs"/>
              </a:rPr>
              <a:t>number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range </a:t>
            </a:r>
            <a:r>
              <a:rPr lang="en-US" sz="1200" b="0" i="0" u="none" strike="noStrike" kern="1200" baseline="0" dirty="0">
                <a:solidFill>
                  <a:schemeClr val="tx1"/>
                </a:solidFill>
                <a:latin typeface="+mn-lt"/>
                <a:ea typeface="+mn-ea"/>
                <a:cs typeface="+mn-cs"/>
              </a:rPr>
              <a:t>of resources upon which they can draw. </a:t>
            </a:r>
          </a:p>
          <a:p>
            <a:r>
              <a:rPr lang="en-US" sz="1200" b="0" i="0" u="none" strike="noStrike" kern="1200" baseline="0" dirty="0">
                <a:solidFill>
                  <a:schemeClr val="tx1"/>
                </a:solidFill>
                <a:latin typeface="+mn-lt"/>
                <a:ea typeface="+mn-ea"/>
                <a:cs typeface="+mn-cs"/>
              </a:rPr>
              <a:t>It is also for this reason that athletes who possess a strong athletic identity are at particular risk of </a:t>
            </a:r>
            <a:r>
              <a:rPr lang="en-US" sz="1200" b="0" i="1" u="none" strike="noStrike" kern="1200" baseline="0" dirty="0">
                <a:solidFill>
                  <a:schemeClr val="tx1"/>
                </a:solidFill>
                <a:latin typeface="+mn-lt"/>
                <a:ea typeface="+mn-ea"/>
                <a:cs typeface="+mn-cs"/>
              </a:rPr>
              <a:t>poor </a:t>
            </a:r>
            <a:r>
              <a:rPr lang="en-US" sz="1200" b="0" i="0" u="none" strike="noStrike" kern="1200" baseline="0" dirty="0">
                <a:solidFill>
                  <a:schemeClr val="tx1"/>
                </a:solidFill>
                <a:latin typeface="+mn-lt"/>
                <a:ea typeface="+mn-ea"/>
                <a:cs typeface="+mn-cs"/>
              </a:rPr>
              <a:t>mental health. Although this finding might at first be seen to contradict the evidence reviewed in the previous section, on closer interrogation this is not the case. This is because athletic identity captures the extent to which a person’s athletic role defines who they are, often to the </a:t>
            </a:r>
            <a:r>
              <a:rPr lang="en-US" sz="1200" b="0" i="1" u="none" strike="noStrike" kern="1200" baseline="0" dirty="0">
                <a:solidFill>
                  <a:schemeClr val="tx1"/>
                </a:solidFill>
                <a:latin typeface="+mn-lt"/>
                <a:ea typeface="+mn-ea"/>
                <a:cs typeface="+mn-cs"/>
              </a:rPr>
              <a:t>exclusion </a:t>
            </a:r>
            <a:r>
              <a:rPr lang="en-US" sz="1200" b="0" i="0" u="none" strike="noStrike" kern="1200" baseline="0" dirty="0">
                <a:solidFill>
                  <a:schemeClr val="tx1"/>
                </a:solidFill>
                <a:latin typeface="+mn-lt"/>
                <a:ea typeface="+mn-ea"/>
                <a:cs typeface="+mn-cs"/>
              </a:rPr>
              <a:t>of other roles or identities (Brewer, Van </a:t>
            </a:r>
            <a:r>
              <a:rPr lang="en-US" sz="1200" b="0" i="0" u="none" strike="noStrike" kern="1200" baseline="0" dirty="0" err="1">
                <a:solidFill>
                  <a:schemeClr val="tx1"/>
                </a:solidFill>
                <a:latin typeface="+mn-lt"/>
                <a:ea typeface="+mn-ea"/>
                <a:cs typeface="+mn-cs"/>
              </a:rPr>
              <a:t>Raalte</a:t>
            </a:r>
            <a:r>
              <a:rPr lang="en-US" sz="1200" b="0" i="0" u="none" strike="noStrike" kern="1200" baseline="0" dirty="0">
                <a:solidFill>
                  <a:schemeClr val="tx1"/>
                </a:solidFill>
                <a:latin typeface="+mn-lt"/>
                <a:ea typeface="+mn-ea"/>
                <a:cs typeface="+mn-cs"/>
              </a:rPr>
              <a:t>, &amp; Linder, 1993). This can be seen in the most widely used measure of this construct, the Athletic Identity Measurement Scale (Brewer et al., 1993; available at https://study.sagepub.com/haslamfransenboensportspsych), which includes items such as ‘I spend more time thinking about sport than anything else’ and ‘Sport is the most important part of my life’. Given the dominance of the athletic role and the reduction of non-sporting identities that a strong athletic identity often entails and demands (i.e., what is often referred to as </a:t>
            </a:r>
            <a:r>
              <a:rPr lang="en-US" sz="1200" b="0" i="1" u="none" strike="noStrike" kern="1200" baseline="0" dirty="0">
                <a:solidFill>
                  <a:schemeClr val="tx1"/>
                </a:solidFill>
                <a:latin typeface="+mn-lt"/>
                <a:ea typeface="+mn-ea"/>
                <a:cs typeface="+mn-cs"/>
              </a:rPr>
              <a:t>identity foreclosure</a:t>
            </a:r>
            <a:r>
              <a:rPr lang="en-US" sz="1200" b="0" i="0" u="none" strike="noStrike" kern="1200" baseline="0" dirty="0">
                <a:solidFill>
                  <a:schemeClr val="tx1"/>
                </a:solidFill>
                <a:latin typeface="+mn-lt"/>
                <a:ea typeface="+mn-ea"/>
                <a:cs typeface="+mn-cs"/>
              </a:rPr>
              <a:t>; see Adler &amp; Adler, 1991; Beamon, 2012; Brewer et al., 1993; see also Chapter 16), it is no surprise that this has been linked to higher levels of burnout (e.g., see Black &amp; Smith, 2007; </a:t>
            </a:r>
            <a:r>
              <a:rPr lang="en-US" sz="1200" b="0" i="0" u="none" strike="noStrike" kern="1200" baseline="0" dirty="0" err="1">
                <a:solidFill>
                  <a:schemeClr val="tx1"/>
                </a:solidFill>
                <a:latin typeface="+mn-lt"/>
                <a:ea typeface="+mn-ea"/>
                <a:cs typeface="+mn-cs"/>
              </a:rPr>
              <a:t>Goodger</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Gorely</a:t>
            </a:r>
            <a:r>
              <a:rPr lang="en-US" sz="1200" b="0" i="0" u="none" strike="noStrike" kern="1200" baseline="0" dirty="0">
                <a:solidFill>
                  <a:schemeClr val="tx1"/>
                </a:solidFill>
                <a:latin typeface="+mn-lt"/>
                <a:ea typeface="+mn-ea"/>
                <a:cs typeface="+mn-cs"/>
              </a:rPr>
              <a:t>, Lavallee, &amp; Harwood, 2007; Martin &amp; Horn, 2013). </a:t>
            </a:r>
          </a:p>
          <a:p>
            <a:r>
              <a:rPr lang="en-US" sz="1200" b="0" i="0" u="none" strike="noStrike" kern="1200" baseline="0" dirty="0">
                <a:solidFill>
                  <a:schemeClr val="tx1"/>
                </a:solidFill>
                <a:latin typeface="+mn-lt"/>
                <a:ea typeface="+mn-ea"/>
                <a:cs typeface="+mn-cs"/>
              </a:rPr>
              <a:t>In line with this point, research suggests that when people place all their social eggs in one social identity basket (and thus severely limit the resources upon which they can draw) and then experience a threat to that identity (e.g., because they become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either temporarily or permanently unable to engage in sport due to injury, illness or retirement), this places them at greater risk of depression and anxiety (e.g., see </a:t>
            </a:r>
            <a:r>
              <a:rPr lang="en-US" sz="1200" b="0" i="0" u="none" strike="noStrike" kern="1200" baseline="0" dirty="0" err="1">
                <a:solidFill>
                  <a:schemeClr val="tx1"/>
                </a:solidFill>
                <a:latin typeface="+mn-lt"/>
                <a:ea typeface="+mn-ea"/>
                <a:cs typeface="+mn-cs"/>
              </a:rPr>
              <a:t>Giannone</a:t>
            </a:r>
            <a:r>
              <a:rPr lang="en-US" sz="1200" b="0" i="0" u="none" strike="noStrike" kern="1200" baseline="0" dirty="0">
                <a:solidFill>
                  <a:schemeClr val="tx1"/>
                </a:solidFill>
                <a:latin typeface="+mn-lt"/>
                <a:ea typeface="+mn-ea"/>
                <a:cs typeface="+mn-cs"/>
              </a:rPr>
              <a:t>, Haney, Kealy, &amp; </a:t>
            </a:r>
            <a:r>
              <a:rPr lang="en-US" sz="1200" b="0" i="0" u="none" strike="noStrike" kern="1200" baseline="0" dirty="0" err="1">
                <a:solidFill>
                  <a:schemeClr val="tx1"/>
                </a:solidFill>
                <a:latin typeface="+mn-lt"/>
                <a:ea typeface="+mn-ea"/>
                <a:cs typeface="+mn-cs"/>
              </a:rPr>
              <a:t>Ogrodniczuk</a:t>
            </a:r>
            <a:r>
              <a:rPr lang="en-US" sz="1200" b="0" i="0" u="none" strike="noStrike" kern="1200" baseline="0" dirty="0">
                <a:solidFill>
                  <a:schemeClr val="tx1"/>
                </a:solidFill>
                <a:latin typeface="+mn-lt"/>
                <a:ea typeface="+mn-ea"/>
                <a:cs typeface="+mn-cs"/>
              </a:rPr>
              <a:t>, 2017; Sanders &amp; </a:t>
            </a:r>
            <a:r>
              <a:rPr lang="en-US" sz="1200" b="0" i="0" u="none" strike="noStrike" kern="1200" baseline="0" dirty="0" err="1">
                <a:solidFill>
                  <a:schemeClr val="tx1"/>
                </a:solidFill>
                <a:latin typeface="+mn-lt"/>
                <a:ea typeface="+mn-ea"/>
                <a:cs typeface="+mn-cs"/>
              </a:rPr>
              <a:t>Stevinson</a:t>
            </a:r>
            <a:r>
              <a:rPr lang="en-US" sz="1200" b="0" i="0" u="none" strike="noStrike" kern="1200" baseline="0" dirty="0">
                <a:solidFill>
                  <a:schemeClr val="tx1"/>
                </a:solidFill>
                <a:latin typeface="+mn-lt"/>
                <a:ea typeface="+mn-ea"/>
                <a:cs typeface="+mn-cs"/>
              </a:rPr>
              <a:t>, 2017; Sparkes, </a:t>
            </a:r>
            <a:r>
              <a:rPr lang="en-US" sz="1200" b="0" i="0" u="none" strike="noStrike" kern="1200" baseline="0" dirty="0" err="1">
                <a:solidFill>
                  <a:schemeClr val="tx1"/>
                </a:solidFill>
                <a:latin typeface="+mn-lt"/>
                <a:ea typeface="+mn-ea"/>
                <a:cs typeface="+mn-cs"/>
              </a:rPr>
              <a:t>Batey</a:t>
            </a:r>
            <a:r>
              <a:rPr lang="en-US" sz="1200" b="0" i="0" u="none" strike="noStrike" kern="1200" baseline="0" dirty="0">
                <a:solidFill>
                  <a:schemeClr val="tx1"/>
                </a:solidFill>
                <a:latin typeface="+mn-lt"/>
                <a:ea typeface="+mn-ea"/>
                <a:cs typeface="+mn-cs"/>
              </a:rPr>
              <a:t>, &amp; Brown, 2005; see also Chapter 16). There are aspects of these dynamics, for example, that one can see in the cases of Michael Phelps, Kelly Holmes and Marcus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which we discussed above. All were heavily invested in their social identities as athletes, cut off from other groups, and hence vulnerable to different forms of identity threat.</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67407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0" i="0" u="none" strike="noStrike" kern="1200" baseline="0" dirty="0">
                <a:solidFill>
                  <a:schemeClr val="tx1"/>
                </a:solidFill>
                <a:latin typeface="+mn-lt"/>
                <a:ea typeface="+mn-ea"/>
                <a:cs typeface="+mn-cs"/>
              </a:rPr>
              <a:t>Indeed, even without the benefit of such research, there is a clear opportunity to apply the insights afforded by SIMIC, and the social identity approach more broadly, to help improve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that aim to support athletes through career transitions, and their careers more generally. Existing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such as the International Olympic Committee’s ‘Athlete365 Career+’ (The Adecco Group, 2019), typically focus on directing athletes towards education, finding a new career after retiring from sport, and developing life skills. These goals are clearly important, and similar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such as the Australian Football League’s ‘Max360’, which aims to support athletes’ holistic development (as people, not footballers) from the outset of their careers (see AFL Players Association, 2014), represent further steps in the right direction. Yet these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essentially target the ‘symptoms’ of social identity change, not the underlying problem. To address this, we suggest that such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could be strengthened by including elements that (a) educate athletes about the importance of possessing and maintaining social group memberships for their health and well-being, and (b) furnish them with the skills to maintain existing group memberships and develop new ones (particularly in the context of transitions such as moving clubs or retiring).</a:t>
            </a:r>
          </a:p>
          <a:p>
            <a:r>
              <a:rPr lang="en-US" sz="1200" b="0" i="0" u="none" strike="noStrike" kern="1200" baseline="0" dirty="0">
                <a:solidFill>
                  <a:schemeClr val="tx1"/>
                </a:solidFill>
                <a:latin typeface="+mn-lt"/>
                <a:ea typeface="+mn-ea"/>
                <a:cs typeface="+mn-cs"/>
              </a:rPr>
              <a:t>One procedure that has proven value in this regard is </a:t>
            </a:r>
            <a:r>
              <a:rPr lang="en-US" sz="1200" b="0" i="1" u="none" strike="noStrike" kern="1200" baseline="0" dirty="0">
                <a:solidFill>
                  <a:schemeClr val="tx1"/>
                </a:solidFill>
                <a:latin typeface="+mn-lt"/>
                <a:ea typeface="+mn-ea"/>
                <a:cs typeface="+mn-cs"/>
              </a:rPr>
              <a:t>social identity mapping </a:t>
            </a:r>
            <a:r>
              <a:rPr lang="en-US" sz="1200" b="0" i="0" u="none" strike="noStrike" kern="1200" baseline="0" dirty="0">
                <a:solidFill>
                  <a:schemeClr val="tx1"/>
                </a:solidFill>
                <a:latin typeface="+mn-lt"/>
                <a:ea typeface="+mn-ea"/>
                <a:cs typeface="+mn-cs"/>
              </a:rPr>
              <a:t>(Cruwys, Steffens et al., 2016). As explained in Figure 15.3, this provides a visual representation of a person’s social group memberships and network at a particular point in time. The process can also be used to track changes to group memberships and networks over time (e.g., around periods of significant life change, such as entering an elite athlete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or when retiring). Importantly, this can then provide a basis for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targeted efforts to improve the person’s group network in ways that support mental health and resilience.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value of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that include social identity mapping as a core component has been demonstrated in a range of non-athlete samples. In particular, Groups 4 Health – a five-module intervention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that focuses on processes of sourcing, scaffolding and sustaining meaningful group memberships – has been shown to have positive effects on multiple indicators of mental health. Specifically, it has been found (a) to reduce depression, social anxiety, stress and loneliness, and (b) to improve social connectedness and life satisfaction among students and community members struggling with moderate-to-severe psychological distress (Haslam, Cruwys et al., 2016, 2019). We contend that those who are interested in the mental health and well-being of athletes (e.g., sports governing bodies, clubs and coaches) would do well to take heed of such findings. For they suggest that there is considerable – as yet untapped – capacity to promote mental health by helping athletes to develop and maintain social identity resources. Indeed, not only should this help to make them more resilient, but it should also help them to thrive in the face of the various challenges that sporting life routinely entails. </a:t>
            </a:r>
            <a:endParaRPr lang="nl-BE" sz="1200" b="0" i="0" u="none" strike="noStrike" kern="1200" baseline="0" dirty="0">
              <a:solidFill>
                <a:schemeClr val="tx1"/>
              </a:solidFill>
              <a:latin typeface="+mn-lt"/>
              <a:ea typeface="+mn-ea"/>
              <a:cs typeface="+mn-cs"/>
            </a:endParaRPr>
          </a:p>
          <a:p>
            <a:endParaRPr lang="nl-BE" dirty="0"/>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13</a:t>
            </a:fld>
            <a:endParaRPr lang="en-GB"/>
          </a:p>
        </p:txBody>
      </p:sp>
    </p:spTree>
    <p:extLst>
      <p:ext uri="{BB962C8B-B14F-4D97-AF65-F5344CB8AC3E}">
        <p14:creationId xmlns:p14="http://schemas.microsoft.com/office/powerpoint/2010/main" val="2176630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preceding two sections have focused primarily on the health-related benefits of possessing multiple social identities that are meaningful and shared. In this section, we focus more closely on the </a:t>
            </a:r>
            <a:r>
              <a:rPr lang="en-US" sz="1200" b="0" i="1" u="none" strike="noStrike" kern="1200" baseline="0" dirty="0">
                <a:solidFill>
                  <a:schemeClr val="tx1"/>
                </a:solidFill>
                <a:latin typeface="+mn-lt"/>
                <a:ea typeface="+mn-ea"/>
                <a:cs typeface="+mn-cs"/>
              </a:rPr>
              <a:t>content </a:t>
            </a:r>
            <a:r>
              <a:rPr lang="en-US" sz="1200" b="0" i="0" u="none" strike="noStrike" kern="1200" baseline="0" dirty="0">
                <a:solidFill>
                  <a:schemeClr val="tx1"/>
                </a:solidFill>
                <a:latin typeface="+mn-lt"/>
                <a:ea typeface="+mn-ea"/>
                <a:cs typeface="+mn-cs"/>
              </a:rPr>
              <a:t>of social identities. Specifically, we examine the ways in which different features of groups – in particular their norms, culture and environment – can impact the mental health and well-being of their members. To this end, we discuss evidence that speaks to the ways in which group memberships can not only promote mental health, but also, in some instances, prove detrimental to it. Understanding, and attending to, the processes that underpin these diverging effects will, we believe, be vital for future efforts to provide more effective support for athletes’ mental health.</a:t>
            </a:r>
          </a:p>
          <a:p>
            <a:r>
              <a:rPr lang="en-US" sz="1200" b="0" i="0" u="none" strike="noStrike" kern="1200" baseline="0" dirty="0">
                <a:solidFill>
                  <a:schemeClr val="tx1"/>
                </a:solidFill>
                <a:latin typeface="+mn-lt"/>
                <a:ea typeface="+mn-ea"/>
                <a:cs typeface="+mn-cs"/>
              </a:rPr>
              <a:t>One of the principal reasons that groups can have both positive and negative effects on health is that they represent a powerful source of </a:t>
            </a:r>
            <a:r>
              <a:rPr lang="en-US" sz="1200" b="0" i="1" u="none" strike="noStrike" kern="1200" baseline="0" dirty="0">
                <a:solidFill>
                  <a:schemeClr val="tx1"/>
                </a:solidFill>
                <a:latin typeface="+mn-lt"/>
                <a:ea typeface="+mn-ea"/>
                <a:cs typeface="+mn-cs"/>
              </a:rPr>
              <a:t>social influence </a:t>
            </a:r>
            <a:r>
              <a:rPr lang="en-US" sz="1200" b="0" i="0" u="none" strike="noStrike" kern="1200" baseline="0" dirty="0">
                <a:solidFill>
                  <a:schemeClr val="tx1"/>
                </a:solidFill>
                <a:latin typeface="+mn-lt"/>
                <a:ea typeface="+mn-ea"/>
                <a:cs typeface="+mn-cs"/>
              </a:rPr>
              <a:t>(Turner, 1991). For instance, considerable evidence points to the impact of group </a:t>
            </a:r>
            <a:r>
              <a:rPr lang="en-US" sz="1200" b="0" i="1" u="none" strike="noStrike" kern="1200" baseline="0" dirty="0">
                <a:solidFill>
                  <a:schemeClr val="tx1"/>
                </a:solidFill>
                <a:latin typeface="+mn-lt"/>
                <a:ea typeface="+mn-ea"/>
                <a:cs typeface="+mn-cs"/>
              </a:rPr>
              <a:t>norms </a:t>
            </a:r>
            <a:r>
              <a:rPr lang="en-US" sz="1200" b="0" i="0" u="none" strike="noStrike" kern="1200" baseline="0" dirty="0">
                <a:solidFill>
                  <a:schemeClr val="tx1"/>
                </a:solidFill>
                <a:latin typeface="+mn-lt"/>
                <a:ea typeface="+mn-ea"/>
                <a:cs typeface="+mn-cs"/>
              </a:rPr>
              <a:t>on group members’ personal behaviours, especially for those who possess a strong social identity as a member of a given group (for reviews, see Reynolds, </a:t>
            </a:r>
            <a:r>
              <a:rPr lang="en-US" sz="1200" b="0" i="0" u="none" strike="noStrike" kern="1200" baseline="0" dirty="0" err="1">
                <a:solidFill>
                  <a:schemeClr val="tx1"/>
                </a:solidFill>
                <a:latin typeface="+mn-lt"/>
                <a:ea typeface="+mn-ea"/>
                <a:cs typeface="+mn-cs"/>
              </a:rPr>
              <a:t>Subasic</a:t>
            </a:r>
            <a:r>
              <a:rPr lang="en-US" sz="1200" b="0" i="0" u="none" strike="noStrike" kern="1200" baseline="0" dirty="0">
                <a:solidFill>
                  <a:schemeClr val="tx1"/>
                </a:solidFill>
                <a:latin typeface="+mn-lt"/>
                <a:ea typeface="+mn-ea"/>
                <a:cs typeface="+mn-cs"/>
              </a:rPr>
              <a:t>, &amp; Tindall, 2014; also Chapter 10). In particular, a body of research has shown that people’s engagement in health-related behaviours – for example, their eating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alcohol consumption and engagement in physical activity – are heavily determined by the norms of the groups to which they belong and with which they identify strongly (e.g., Liu, Thomas, &amp; Higgs, 2019; Neighbors et al., 2010; Terry &amp; Hogg, 1996).</a:t>
            </a:r>
          </a:p>
          <a:p>
            <a:r>
              <a:rPr lang="en-US" sz="1200" b="0" i="0" u="none" strike="noStrike" kern="1200" baseline="0" dirty="0">
                <a:solidFill>
                  <a:schemeClr val="tx1"/>
                </a:solidFill>
                <a:latin typeface="+mn-lt"/>
                <a:ea typeface="+mn-ea"/>
                <a:cs typeface="+mn-cs"/>
              </a:rPr>
              <a:t>Far less research has examined the role that norms play in the context of mental (as opposed to physical) health. A notable exception was a study by Tegan Cruwys and </a:t>
            </a:r>
            <a:r>
              <a:rPr lang="en-US" sz="1200" b="0" i="0" u="none" strike="noStrike" kern="1200" baseline="0" dirty="0" err="1">
                <a:solidFill>
                  <a:schemeClr val="tx1"/>
                </a:solidFill>
                <a:latin typeface="+mn-lt"/>
                <a:ea typeface="+mn-ea"/>
                <a:cs typeface="+mn-cs"/>
              </a:rPr>
              <a:t>Sathiavaani</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Gunaseelan</a:t>
            </a:r>
            <a:r>
              <a:rPr lang="en-US" sz="1200" b="0" i="0" u="none" strike="noStrike" kern="1200" baseline="0" dirty="0">
                <a:solidFill>
                  <a:schemeClr val="tx1"/>
                </a:solidFill>
                <a:latin typeface="+mn-lt"/>
                <a:ea typeface="+mn-ea"/>
                <a:cs typeface="+mn-cs"/>
              </a:rPr>
              <a:t> (2016). Among 250 people with clinical depression, this study observed that people who identified more with other depressed people reported poorer well-being. Crucially, this relationship was moderated by the perceived norms of depressed people, such that identifying strongly as a depressed person facilitated convergence towards group norms </a:t>
            </a:r>
            <a:r>
              <a:rPr lang="en-US" sz="1200" b="0" i="0" u="none" strike="noStrike" kern="1200" baseline="0" dirty="0" err="1">
                <a:solidFill>
                  <a:schemeClr val="tx1"/>
                </a:solidFill>
                <a:latin typeface="+mn-lt"/>
                <a:ea typeface="+mn-ea"/>
                <a:cs typeface="+mn-cs"/>
              </a:rPr>
              <a:t>centring</a:t>
            </a:r>
            <a:r>
              <a:rPr lang="en-US" sz="1200" b="0" i="0" u="none" strike="noStrike" kern="1200" baseline="0" dirty="0">
                <a:solidFill>
                  <a:schemeClr val="tx1"/>
                </a:solidFill>
                <a:latin typeface="+mn-lt"/>
                <a:ea typeface="+mn-ea"/>
                <a:cs typeface="+mn-cs"/>
              </a:rPr>
              <a:t> on </a:t>
            </a:r>
            <a:r>
              <a:rPr lang="en-US" sz="1200" b="0" i="0" u="none" strike="noStrike" kern="1200" baseline="0" dirty="0" err="1">
                <a:solidFill>
                  <a:schemeClr val="tx1"/>
                </a:solidFill>
                <a:latin typeface="+mn-lt"/>
                <a:ea typeface="+mn-ea"/>
                <a:cs typeface="+mn-cs"/>
              </a:rPr>
              <a:t>depressogenic</a:t>
            </a:r>
            <a:r>
              <a:rPr lang="en-US" sz="1200" b="0" i="0" u="none" strike="noStrike" kern="1200" baseline="0" dirty="0">
                <a:solidFill>
                  <a:schemeClr val="tx1"/>
                </a:solidFill>
                <a:latin typeface="+mn-lt"/>
                <a:ea typeface="+mn-ea"/>
                <a:cs typeface="+mn-cs"/>
              </a:rPr>
              <a:t> thoughts and behaviours.</a:t>
            </a:r>
          </a:p>
          <a:p>
            <a:r>
              <a:rPr lang="en-US" sz="1200" b="0" i="0" u="none" strike="noStrike" kern="1200" baseline="0" dirty="0">
                <a:solidFill>
                  <a:schemeClr val="tx1"/>
                </a:solidFill>
                <a:latin typeface="+mn-lt"/>
                <a:ea typeface="+mn-ea"/>
                <a:cs typeface="+mn-cs"/>
              </a:rPr>
              <a:t>Along similar lines, research has also shown that the capacity to transition from defining oneself in terms of a social identity with negative normative health connotations to a social identity that has positive normative health connotations plays a central role in supporting health improvements. Specifically, in a sample of 132 adults recruited upon entry to a drug and alcohol therapeutic community, Genevieve Dingle and colleagues (2015) found that </a:t>
            </a:r>
            <a:r>
              <a:rPr lang="en-US" sz="1200" b="0" i="1" u="none" strike="noStrike" kern="1200" baseline="0" dirty="0">
                <a:solidFill>
                  <a:schemeClr val="tx1"/>
                </a:solidFill>
                <a:latin typeface="+mn-lt"/>
                <a:ea typeface="+mn-ea"/>
                <a:cs typeface="+mn-cs"/>
              </a:rPr>
              <a:t>identity change </a:t>
            </a:r>
            <a:r>
              <a:rPr lang="en-US" sz="1200" b="0" i="0" u="none" strike="noStrike" kern="1200" baseline="0" dirty="0">
                <a:solidFill>
                  <a:schemeClr val="tx1"/>
                </a:solidFill>
                <a:latin typeface="+mn-lt"/>
                <a:ea typeface="+mn-ea"/>
                <a:cs typeface="+mn-cs"/>
              </a:rPr>
              <a:t>– such that participants shifted from a substance using identity to a recovery identity – accounted for 34% of the variance in the amount of alcohol that they consumed, for 41% of the variance in the frequency with which they consumed alcohol, and for 49% of the variance in their life satisfaction at six-month follow-up (see also Dingle et al., 2019, for an extension of these findings to commitment to sobriety).</a:t>
            </a:r>
          </a:p>
          <a:p>
            <a:r>
              <a:rPr lang="en-US" sz="1200" b="0" i="0" u="none" strike="noStrike" kern="1200" baseline="0" dirty="0">
                <a:solidFill>
                  <a:schemeClr val="tx1"/>
                </a:solidFill>
                <a:latin typeface="+mn-lt"/>
                <a:ea typeface="+mn-ea"/>
                <a:cs typeface="+mn-cs"/>
              </a:rPr>
              <a:t>These findings highlight the contrasting ways in which social identities can impact health and speak to the important point that not </a:t>
            </a:r>
            <a:r>
              <a:rPr lang="en-US" sz="1200" b="0" i="1" u="none" strike="noStrike" kern="1200" baseline="0" dirty="0">
                <a:solidFill>
                  <a:schemeClr val="tx1"/>
                </a:solidFill>
                <a:latin typeface="+mn-lt"/>
                <a:ea typeface="+mn-ea"/>
                <a:cs typeface="+mn-cs"/>
              </a:rPr>
              <a:t>all </a:t>
            </a:r>
            <a:r>
              <a:rPr lang="en-US" sz="1200" b="0" i="0" u="none" strike="noStrike" kern="1200" baseline="0" dirty="0">
                <a:solidFill>
                  <a:schemeClr val="tx1"/>
                </a:solidFill>
                <a:latin typeface="+mn-lt"/>
                <a:ea typeface="+mn-ea"/>
                <a:cs typeface="+mn-cs"/>
              </a:rPr>
              <a:t>social identities are health-enhancing. Indeed, further research has pointed to more fine-grained nuances, with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evidence showing that a single group membership can have diverging effects on different facets and indicators of health. For example, in a sample of young adults participating in a two-week summer school, Jennifer Howell and colleagues (2014) found that those who were most central in this emerging social group (assessed via social network analysis) had the best mental health (e.g., reporting the greatest levels of happiness). Yet at the same time, these people also (a) engaged in less healthy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(in the form of heavy drinking), and (b) experienced poorer physical health (reporting more physical ill-health symptoms such as coughs, sore throats and stomach aches). Similar findings have also been observed among athletes, with </a:t>
            </a:r>
            <a:r>
              <a:rPr lang="en-US" sz="1200" b="0" i="0" u="none" strike="noStrike" kern="1200" baseline="0" dirty="0" err="1">
                <a:solidFill>
                  <a:schemeClr val="tx1"/>
                </a:solidFill>
                <a:latin typeface="+mn-lt"/>
                <a:ea typeface="+mn-ea"/>
                <a:cs typeface="+mn-cs"/>
              </a:rPr>
              <a:t>Jin</a:t>
            </a:r>
            <a:r>
              <a:rPr lang="en-US" sz="1200" b="0" i="0" u="none" strike="noStrike" kern="1200" baseline="0" dirty="0">
                <a:solidFill>
                  <a:schemeClr val="tx1"/>
                </a:solidFill>
                <a:latin typeface="+mn-lt"/>
                <a:ea typeface="+mn-ea"/>
                <a:cs typeface="+mn-cs"/>
              </a:rPr>
              <a:t> Zhou and colleagues finding that, although the strength of university sports team members’ identification with their team was associated with greater well-being, it was also associated with greater alcohol consumption (Zhou, Heim, &amp; Levy, 2016, see also </a:t>
            </a:r>
            <a:r>
              <a:rPr lang="en-US" sz="1200" b="0" i="0" u="none" strike="noStrike" kern="1200" baseline="0" dirty="0" err="1">
                <a:solidFill>
                  <a:schemeClr val="tx1"/>
                </a:solidFill>
                <a:latin typeface="+mn-lt"/>
                <a:ea typeface="+mn-ea"/>
                <a:cs typeface="+mn-cs"/>
              </a:rPr>
              <a:t>Graupensperger</a:t>
            </a:r>
            <a:r>
              <a:rPr lang="en-US" sz="1200" b="0" i="0" u="none" strike="noStrike" kern="1200" baseline="0" dirty="0">
                <a:solidFill>
                  <a:schemeClr val="tx1"/>
                </a:solidFill>
                <a:latin typeface="+mn-lt"/>
                <a:ea typeface="+mn-ea"/>
                <a:cs typeface="+mn-cs"/>
              </a:rPr>
              <a:t>, Benson, &amp; Evans, 2018). </a:t>
            </a:r>
          </a:p>
          <a:p>
            <a:r>
              <a:rPr lang="en-US" sz="1200" b="0" i="0" u="none" strike="noStrike" kern="1200" baseline="0" dirty="0">
                <a:solidFill>
                  <a:schemeClr val="tx1"/>
                </a:solidFill>
                <a:latin typeface="+mn-lt"/>
                <a:ea typeface="+mn-ea"/>
                <a:cs typeface="+mn-cs"/>
              </a:rPr>
              <a:t>The key point for athletes and sports leadership, then, is that while belonging to social groups is crucial for athletes’ mental health and well-being, sporting and non-sporting identities can impact athletes’ health in both positive and negative ways. Indeed, when it comes to athletes’ sporting identities specifically, this assertion is further supported by a body of research which shows that the prevailing ‘motivational climate’ within teams can have significant effects on their members’ well-being (e.g., see Alvarez, Balaguer, Castillo, &amp; </a:t>
            </a:r>
            <a:r>
              <a:rPr lang="en-US" sz="1200" b="0" i="0" u="none" strike="noStrike" kern="1200" baseline="0" dirty="0" err="1">
                <a:solidFill>
                  <a:schemeClr val="tx1"/>
                </a:solidFill>
                <a:latin typeface="+mn-lt"/>
                <a:ea typeface="+mn-ea"/>
                <a:cs typeface="+mn-cs"/>
              </a:rPr>
              <a:t>Duda</a:t>
            </a:r>
            <a:r>
              <a:rPr lang="en-US" sz="1200" b="0" i="0" u="none" strike="noStrike" kern="1200" baseline="0" dirty="0">
                <a:solidFill>
                  <a:schemeClr val="tx1"/>
                </a:solidFill>
                <a:latin typeface="+mn-lt"/>
                <a:ea typeface="+mn-ea"/>
                <a:cs typeface="+mn-cs"/>
              </a:rPr>
              <a:t>, 2012; Ntoumanis, Taylor, &amp; </a:t>
            </a:r>
            <a:r>
              <a:rPr lang="en-US" sz="1200" b="0" i="0" u="none" strike="noStrike" kern="1200" baseline="0" dirty="0" err="1">
                <a:solidFill>
                  <a:schemeClr val="tx1"/>
                </a:solidFill>
                <a:latin typeface="+mn-lt"/>
                <a:ea typeface="+mn-ea"/>
                <a:cs typeface="+mn-cs"/>
              </a:rPr>
              <a:t>Thøgersen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Ntoumani</a:t>
            </a:r>
            <a:r>
              <a:rPr lang="en-US" sz="1200" b="0" i="0" u="none" strike="noStrike" kern="1200" baseline="0" dirty="0">
                <a:solidFill>
                  <a:schemeClr val="tx1"/>
                </a:solidFill>
                <a:latin typeface="+mn-lt"/>
                <a:ea typeface="+mn-ea"/>
                <a:cs typeface="+mn-cs"/>
              </a:rPr>
              <a:t>, 2012; </a:t>
            </a:r>
            <a:r>
              <a:rPr lang="en-US" sz="1200" b="0" i="0" u="none" strike="noStrike" kern="1200" baseline="0" dirty="0" err="1">
                <a:solidFill>
                  <a:schemeClr val="tx1"/>
                </a:solidFill>
                <a:latin typeface="+mn-lt"/>
                <a:ea typeface="+mn-ea"/>
                <a:cs typeface="+mn-cs"/>
              </a:rPr>
              <a:t>Reinboth</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Duda</a:t>
            </a:r>
            <a:r>
              <a:rPr lang="en-US" sz="1200" b="0" i="0" u="none" strike="noStrike" kern="1200" baseline="0" dirty="0">
                <a:solidFill>
                  <a:schemeClr val="tx1"/>
                </a:solidFill>
                <a:latin typeface="+mn-lt"/>
                <a:ea typeface="+mn-ea"/>
                <a:cs typeface="+mn-cs"/>
              </a:rPr>
              <a:t>, 2004). In particular, this research has often focused on the perceived climate created by the team’s coach, and demonstrated that there are mental health and well-being benefits (e.g., greater self-esteem and vitality) associated with a </a:t>
            </a:r>
            <a:r>
              <a:rPr lang="en-US" sz="1200" b="0" i="1" u="none" strike="noStrike" kern="1200" baseline="0" dirty="0">
                <a:solidFill>
                  <a:schemeClr val="tx1"/>
                </a:solidFill>
                <a:latin typeface="+mn-lt"/>
                <a:ea typeface="+mn-ea"/>
                <a:cs typeface="+mn-cs"/>
              </a:rPr>
              <a:t>task-involving climate </a:t>
            </a:r>
            <a:r>
              <a:rPr lang="en-US" sz="1200" b="0" i="0" u="none" strike="noStrike" kern="1200" baseline="0" dirty="0">
                <a:solidFill>
                  <a:schemeClr val="tx1"/>
                </a:solidFill>
                <a:latin typeface="+mn-lt"/>
                <a:ea typeface="+mn-ea"/>
                <a:cs typeface="+mn-cs"/>
              </a:rPr>
              <a:t>in which team members perceive that each player has an important role, cooperative learning is encouraged, and effort and improvement are </a:t>
            </a:r>
            <a:r>
              <a:rPr lang="en-US" sz="1200" b="0" i="0" u="none" strike="noStrike" kern="1200" baseline="0" dirty="0" err="1">
                <a:solidFill>
                  <a:schemeClr val="tx1"/>
                </a:solidFill>
                <a:latin typeface="+mn-lt"/>
                <a:ea typeface="+mn-ea"/>
                <a:cs typeface="+mn-cs"/>
              </a:rPr>
              <a:t>emphasised</a:t>
            </a:r>
            <a:r>
              <a:rPr lang="en-US" sz="1200" b="0" i="0" u="none" strike="noStrike" kern="1200" baseline="0" dirty="0">
                <a:solidFill>
                  <a:schemeClr val="tx1"/>
                </a:solidFill>
                <a:latin typeface="+mn-lt"/>
                <a:ea typeface="+mn-ea"/>
                <a:cs typeface="+mn-cs"/>
              </a:rPr>
              <a:t>. On the other hand, though, this research has also shown that when coaches create an ego-involving climate in which members perceive there is intra-team member rivalry, mistakes are punished and praise is reserved only for the most talented athletes, this is associated with indicators of negative mental health and well-being (e.g., exhaustion and burnout). </a:t>
            </a:r>
          </a:p>
          <a:p>
            <a:r>
              <a:rPr lang="en-US" sz="1200" b="0" i="0" u="none" strike="noStrike" kern="1200" baseline="0" dirty="0">
                <a:solidFill>
                  <a:schemeClr val="tx1"/>
                </a:solidFill>
                <a:latin typeface="+mn-lt"/>
                <a:ea typeface="+mn-ea"/>
                <a:cs typeface="+mn-cs"/>
              </a:rPr>
              <a:t>In line with points made in several other chapters in this volume (e.g., Chapters 11 and 3), this research highlights the important role that group </a:t>
            </a:r>
            <a:r>
              <a:rPr lang="en-US" sz="1200" b="0" i="1" u="none" strike="noStrike" kern="1200" baseline="0" dirty="0">
                <a:solidFill>
                  <a:schemeClr val="tx1"/>
                </a:solidFill>
                <a:latin typeface="+mn-lt"/>
                <a:ea typeface="+mn-ea"/>
                <a:cs typeface="+mn-cs"/>
              </a:rPr>
              <a:t>leaders </a:t>
            </a:r>
            <a:r>
              <a:rPr lang="en-US" sz="1200" b="0" i="0" u="none" strike="noStrike" kern="1200" baseline="0" dirty="0">
                <a:solidFill>
                  <a:schemeClr val="tx1"/>
                </a:solidFill>
                <a:latin typeface="+mn-lt"/>
                <a:ea typeface="+mn-ea"/>
                <a:cs typeface="+mn-cs"/>
              </a:rPr>
              <a:t>can play in promoting (or else suppressing) group members’ mental health and well-being. However, while these findings are informative, a social identity analysis of leadership moves beyond a ‘one size fits all’ model (e.g., one that assumes that creating an identical, supposedly optimal, climate will be equally effective for all teams). Specifically, it argues that leaders will be most effective when they understand the distinctive social identity of the group they are seeking to lead and then act in ways that represent, advance and embed that identity (Haslam et al., 2011; Steffens, Haslam, Reicher et al.,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2014; see Chapters 3 and 13). </a:t>
            </a:r>
          </a:p>
          <a:p>
            <a:r>
              <a:rPr lang="en-US" sz="1200" b="0" i="0" u="none" strike="noStrike" kern="1200" baseline="0" dirty="0">
                <a:solidFill>
                  <a:schemeClr val="tx1"/>
                </a:solidFill>
                <a:latin typeface="+mn-lt"/>
                <a:ea typeface="+mn-ea"/>
                <a:cs typeface="+mn-cs"/>
              </a:rPr>
              <a:t>The recent case of Bury Football Club is an extreme example of the negative health consequences that can unfold when leaders pay no attention to the identity and climate of the group they are leading. In 2019, Bury was expelled from the English Football League after being a member for 125 years. This occurred despite relative success on the pitch (indeed, the club had won promotion in the previous season). The ultimate cause appeared to be ‘toxic and ignorant ownership of the club’, which left the club in irreversible financial difficulty (see Halliday, 2019a). This was summed up by the club owner’s admission that he ‘didn’t even know there was a football club called Bury’ (see Haigh, 2019). The effect of this was felt not only by the club’s staff, but also by its fans, for whom the club’s demise spelled the loss of a key group membership and associated social connections and networks. The seriousness of this was indicated by the fact that, in the wake of the news, a number of Bury fans reported seeking mental health support to deal with this loss (Halliday, 2019b). Once again, then, this example highlights the ways in which sports group memberships are inextricably linked to mental well-being. Moreover, it demonstrates that the behaviours of those responsible for the fate and culture of those groups can have substantial implications for the mental health of all those affiliated with them.</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14</a:t>
            </a:fld>
            <a:endParaRPr lang="en-GB"/>
          </a:p>
        </p:txBody>
      </p:sp>
    </p:spTree>
    <p:extLst>
      <p:ext uri="{BB962C8B-B14F-4D97-AF65-F5344CB8AC3E}">
        <p14:creationId xmlns:p14="http://schemas.microsoft.com/office/powerpoint/2010/main" val="1111747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the first part of this chapter we introduced the topic of mental health in sport and provided evidence that speaks to the widespread prevalence of mental ill-health among athletes, including among those who have reached the pinnacle of their sport. We then provided a brief overview of prevailing approaches to mental health in sport. While noting the strengths of these models – and the progress that their application to sports settings has heralded (e.g., in terms of increasing the likelihood that athletes who are struggling will receive some support) – we also noted their limitations. This led us to reflect on the benefits that might be derived from a new approach that </a:t>
            </a:r>
            <a:r>
              <a:rPr lang="en-US" sz="1200" b="0" i="0" u="none" strike="noStrike" kern="1200" baseline="0" dirty="0" err="1">
                <a:solidFill>
                  <a:schemeClr val="tx1"/>
                </a:solidFill>
                <a:latin typeface="+mn-lt"/>
                <a:ea typeface="+mn-ea"/>
                <a:cs typeface="+mn-cs"/>
              </a:rPr>
              <a:t>recognises</a:t>
            </a:r>
            <a:r>
              <a:rPr lang="en-US" sz="1200" b="0" i="0" u="none" strike="noStrike" kern="1200" baseline="0" dirty="0">
                <a:solidFill>
                  <a:schemeClr val="tx1"/>
                </a:solidFill>
                <a:latin typeface="+mn-lt"/>
                <a:ea typeface="+mn-ea"/>
                <a:cs typeface="+mn-cs"/>
              </a:rPr>
              <a:t> the many important ways in which social groups and associated social identities shape athletes’ mental health and well-being.</a:t>
            </a:r>
          </a:p>
          <a:p>
            <a:r>
              <a:rPr lang="en-US" sz="1200" b="0" i="0" u="none" strike="noStrike" kern="1200" baseline="0" dirty="0">
                <a:solidFill>
                  <a:schemeClr val="tx1"/>
                </a:solidFill>
                <a:latin typeface="+mn-lt"/>
                <a:ea typeface="+mn-ea"/>
                <a:cs typeface="+mn-cs"/>
              </a:rPr>
              <a:t>In the second part of this chapter, we therefore drew on social identity principles to flesh out a new approach to mental health in sport. Drawing on theoretical propositions and supporting evidence from a broad body of ‘social cure’ research, we outlined some of the key ways in which social groups (a) </a:t>
            </a:r>
            <a:r>
              <a:rPr lang="en-US" sz="1200" b="0" i="1" u="none" strike="noStrike" kern="1200" baseline="0" dirty="0">
                <a:solidFill>
                  <a:schemeClr val="tx1"/>
                </a:solidFill>
                <a:latin typeface="+mn-lt"/>
                <a:ea typeface="+mn-ea"/>
                <a:cs typeface="+mn-cs"/>
              </a:rPr>
              <a:t>impact </a:t>
            </a:r>
            <a:r>
              <a:rPr lang="en-US" sz="1200" b="0" i="0" u="none" strike="noStrike" kern="1200" baseline="0" dirty="0">
                <a:solidFill>
                  <a:schemeClr val="tx1"/>
                </a:solidFill>
                <a:latin typeface="+mn-lt"/>
                <a:ea typeface="+mn-ea"/>
                <a:cs typeface="+mn-cs"/>
              </a:rPr>
              <a:t>athletes’ mental health, and (b) might be more effectively harnessed in attempts to </a:t>
            </a:r>
            <a:r>
              <a:rPr lang="en-US" sz="1200" b="0" i="1" u="none" strike="noStrike" kern="1200" baseline="0" dirty="0">
                <a:solidFill>
                  <a:schemeClr val="tx1"/>
                </a:solidFill>
                <a:latin typeface="+mn-lt"/>
                <a:ea typeface="+mn-ea"/>
                <a:cs typeface="+mn-cs"/>
              </a:rPr>
              <a:t>improve </a:t>
            </a:r>
            <a:r>
              <a:rPr lang="en-US" sz="1200" b="0" i="0" u="none" strike="noStrike" kern="1200" baseline="0" dirty="0">
                <a:solidFill>
                  <a:schemeClr val="tx1"/>
                </a:solidFill>
                <a:latin typeface="+mn-lt"/>
                <a:ea typeface="+mn-ea"/>
                <a:cs typeface="+mn-cs"/>
              </a:rPr>
              <a:t>athletes’ mental health. Our intention here was to provide an analysis that would be useful for athletes, as well as coaches, support staff, governing bodies and other key stakeholders who are interested in supporting athletes’ mental health and well-being. In particular, our analysis encourages these parties to take heed of evidence (a) that social groups represent key resources for athletes, (b) that belonging to multiple social groups is beneficial because it increases the number and range of resources upon which athletes can draw, (c) that a singular focus on one’s role as an athlete can increase vulnerability to mental ill-health, and (d) that the content of athletes’ social identities can shape their mental health in both positive and negative ways. Moving forward, it is vital that sporting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stakeholders accept responsibility for the mental health of the athletes in their care. That is, rather than outsourcing responsibility either to athletes themselves or to the broader health system, they must pursue better ways to support athletes throughout their sporting careers. It is our strong conviction that the social identity approach has a key role to play as a guiding framework for such efforts. Primarily, this is because it enriches our understanding of the challenges to mental health that athletes face and provides a more targeted framework for the production of interventions designed to address these challenges and create mentally healthy and resilient athletic communities. </a:t>
            </a:r>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15</a:t>
            </a:fld>
            <a:endParaRPr lang="en-GB"/>
          </a:p>
        </p:txBody>
      </p:sp>
    </p:spTree>
    <p:extLst>
      <p:ext uri="{BB962C8B-B14F-4D97-AF65-F5344CB8AC3E}">
        <p14:creationId xmlns:p14="http://schemas.microsoft.com/office/powerpoint/2010/main" val="1107745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0" u="none" strike="noStrike" kern="1200" baseline="0" dirty="0">
                <a:solidFill>
                  <a:schemeClr val="tx1"/>
                </a:solidFill>
                <a:latin typeface="+mn-lt"/>
                <a:ea typeface="+mn-ea"/>
                <a:cs typeface="+mn-cs"/>
              </a:rPr>
              <a:t>If asked to give examples of the health problems athletes face, the first examples that come to mind are probably pulled muscles, torn ligaments and broken bones. Depression, anxiety and other mental health conditions may be somewhat less obvious. Indeed, these may seem like conditions that should not be a concern for individuals who are often lavishly paid and commonly portrayed as ‘superhuman’ (McPherson, O’Donnell, McGillivray, &amp; </a:t>
            </a:r>
            <a:r>
              <a:rPr lang="en-US" sz="1200" b="0" i="0" u="none" strike="noStrike" kern="1200" baseline="0" dirty="0" err="1">
                <a:solidFill>
                  <a:schemeClr val="tx1"/>
                </a:solidFill>
                <a:latin typeface="+mn-lt"/>
                <a:ea typeface="+mn-ea"/>
                <a:cs typeface="+mn-cs"/>
              </a:rPr>
              <a:t>Misener</a:t>
            </a:r>
            <a:r>
              <a:rPr lang="en-US" sz="1200" b="0" i="0" u="none" strike="noStrike" kern="1200" baseline="0" dirty="0">
                <a:solidFill>
                  <a:schemeClr val="tx1"/>
                </a:solidFill>
                <a:latin typeface="+mn-lt"/>
                <a:ea typeface="+mn-ea"/>
                <a:cs typeface="+mn-cs"/>
              </a:rPr>
              <a:t>, 2016). But are athletes (elite or otherwise) really immune from mental health conditions such as these, which, at a population level, are a major cause – in most countries, the </a:t>
            </a:r>
            <a:r>
              <a:rPr lang="en-US" sz="1200" b="0" i="1" u="none" strike="noStrike" kern="1200" baseline="0" dirty="0">
                <a:solidFill>
                  <a:schemeClr val="tx1"/>
                </a:solidFill>
                <a:latin typeface="+mn-lt"/>
                <a:ea typeface="+mn-ea"/>
                <a:cs typeface="+mn-cs"/>
              </a:rPr>
              <a:t>leading </a:t>
            </a:r>
            <a:r>
              <a:rPr lang="en-US" sz="1200" b="0" i="0" u="none" strike="noStrike" kern="1200" baseline="0" dirty="0">
                <a:solidFill>
                  <a:schemeClr val="tx1"/>
                </a:solidFill>
                <a:latin typeface="+mn-lt"/>
                <a:ea typeface="+mn-ea"/>
                <a:cs typeface="+mn-cs"/>
              </a:rPr>
              <a:t>cause – of disability (Ferrari et al., 2014; Vos et al., 2015)?</a:t>
            </a:r>
          </a:p>
          <a:p>
            <a:r>
              <a:rPr lang="en-US" sz="1200" b="0" i="0" u="none" strike="noStrike" kern="1200" baseline="0" dirty="0">
                <a:solidFill>
                  <a:schemeClr val="tx1"/>
                </a:solidFill>
                <a:latin typeface="+mn-lt"/>
                <a:ea typeface="+mn-ea"/>
                <a:cs typeface="+mn-cs"/>
              </a:rPr>
              <a:t>There is now overwhelming evidence that the answer to this question is no. Evidence suggests that poor mental health is as common (if not more common) among athletes as it is among the general population (</a:t>
            </a:r>
            <a:r>
              <a:rPr lang="en-US" sz="1200" b="0" i="0" u="none" strike="noStrike" kern="1200" baseline="0" dirty="0" err="1">
                <a:solidFill>
                  <a:schemeClr val="tx1"/>
                </a:solidFill>
                <a:latin typeface="+mn-lt"/>
                <a:ea typeface="+mn-ea"/>
                <a:cs typeface="+mn-cs"/>
              </a:rPr>
              <a:t>Gouttebarge</a:t>
            </a:r>
            <a:r>
              <a:rPr lang="en-US" sz="1200" b="0" i="0" u="none" strike="noStrike" kern="1200" baseline="0" dirty="0">
                <a:solidFill>
                  <a:schemeClr val="tx1"/>
                </a:solidFill>
                <a:latin typeface="+mn-lt"/>
                <a:ea typeface="+mn-ea"/>
                <a:cs typeface="+mn-cs"/>
              </a:rPr>
              <a:t> et al., 2019; Rice et al., 2016). Not least, this is because athletes face a range of sport-specific stressors and threats to their mental health that the general population typically do not (as also discussed in Chapter 14). For instance, research indicates that sport </a:t>
            </a:r>
            <a:r>
              <a:rPr lang="en-US" sz="1200" b="0" i="1" u="none" strike="noStrike" kern="1200" baseline="0" dirty="0">
                <a:solidFill>
                  <a:schemeClr val="tx1"/>
                </a:solidFill>
                <a:latin typeface="+mn-lt"/>
                <a:ea typeface="+mn-ea"/>
                <a:cs typeface="+mn-cs"/>
              </a:rPr>
              <a:t>burnout </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feelings of emotional and physical exhaustion, a reduced sense of accomplishment, and sport devaluation (</a:t>
            </a:r>
            <a:r>
              <a:rPr lang="en-US" sz="1200" b="0" i="0" u="none" strike="noStrike" kern="1200" baseline="0" dirty="0" err="1">
                <a:solidFill>
                  <a:schemeClr val="tx1"/>
                </a:solidFill>
                <a:latin typeface="+mn-lt"/>
                <a:ea typeface="+mn-ea"/>
                <a:cs typeface="+mn-cs"/>
              </a:rPr>
              <a:t>Isoard-Gautheur</a:t>
            </a:r>
            <a:r>
              <a:rPr lang="en-US" sz="1200" b="0" i="0" u="none" strike="noStrike" kern="1200" baseline="0" dirty="0">
                <a:solidFill>
                  <a:schemeClr val="tx1"/>
                </a:solidFill>
                <a:latin typeface="+mn-lt"/>
                <a:ea typeface="+mn-ea"/>
                <a:cs typeface="+mn-cs"/>
              </a:rPr>
              <a:t> et al., 2018; </a:t>
            </a:r>
            <a:r>
              <a:rPr lang="en-US" sz="1200" b="0" i="0" u="none" strike="noStrike" kern="1200" baseline="0" dirty="0" err="1">
                <a:solidFill>
                  <a:schemeClr val="tx1"/>
                </a:solidFill>
                <a:latin typeface="+mn-lt"/>
                <a:ea typeface="+mn-ea"/>
                <a:cs typeface="+mn-cs"/>
              </a:rPr>
              <a:t>Raedeke</a:t>
            </a:r>
            <a:r>
              <a:rPr lang="en-US" sz="1200" b="0" i="0" u="none" strike="noStrike" kern="1200" baseline="0" dirty="0">
                <a:solidFill>
                  <a:schemeClr val="tx1"/>
                </a:solidFill>
                <a:latin typeface="+mn-lt"/>
                <a:ea typeface="+mn-ea"/>
                <a:cs typeface="+mn-cs"/>
              </a:rPr>
              <a:t> &amp; Smith, 2001) – affects up to 9% of athletes (Gustafsson, </a:t>
            </a:r>
            <a:r>
              <a:rPr lang="en-US" sz="1200" b="0" i="0" u="none" strike="noStrike" kern="1200" baseline="0" dirty="0" err="1">
                <a:solidFill>
                  <a:schemeClr val="tx1"/>
                </a:solidFill>
                <a:latin typeface="+mn-lt"/>
                <a:ea typeface="+mn-ea"/>
                <a:cs typeface="+mn-cs"/>
              </a:rPr>
              <a:t>Kenttä</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&amp; Lundqvist, 2007). Research has also identified a number of distinct risk factors for burnout in sport, including (a) high expectations, (b) exposure to criticism, (c) too much practice, (d) not enough recovery, (e) perfectionism, and (f) the pursuit of exceptionally high goals (Appleton, Hall, &amp; Hill, 2009; Gustafsson,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Kenttä</a:t>
            </a:r>
            <a:r>
              <a:rPr lang="en-US" sz="1200" b="0" i="0" u="none" strike="noStrike" kern="1200" baseline="0" dirty="0">
                <a:solidFill>
                  <a:schemeClr val="tx1"/>
                </a:solidFill>
                <a:latin typeface="+mn-lt"/>
                <a:ea typeface="+mn-ea"/>
                <a:cs typeface="+mn-cs"/>
              </a:rPr>
              <a:t>, &amp; Johansson, 2008; </a:t>
            </a:r>
            <a:r>
              <a:rPr lang="en-US" sz="1200" b="0" i="0" u="none" strike="noStrike" kern="1200" baseline="0" dirty="0" err="1">
                <a:solidFill>
                  <a:schemeClr val="tx1"/>
                </a:solidFill>
                <a:latin typeface="+mn-lt"/>
                <a:ea typeface="+mn-ea"/>
                <a:cs typeface="+mn-cs"/>
              </a:rPr>
              <a:t>Lemyre</a:t>
            </a:r>
            <a:r>
              <a:rPr lang="en-US" sz="1200" b="0" i="0" u="none" strike="noStrike" kern="1200" baseline="0" dirty="0">
                <a:solidFill>
                  <a:schemeClr val="tx1"/>
                </a:solidFill>
                <a:latin typeface="+mn-lt"/>
                <a:ea typeface="+mn-ea"/>
                <a:cs typeface="+mn-cs"/>
              </a:rPr>
              <a:t>, Hall, &amp; Roberts, 2008).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Of perhaps even greater concern is evidence that there are high rates of clinical mental health conditions in athlete populations. For instance, in a sample of 224 elite Australian athletes, Amelia Gulliver and colleagues (2015) found that 15% experienced social anxiety, 23% had eating disorders and 27% met the criteria for depression at the time of the survey. These rates are comparable or slightly higher than the Australian population more generally. Other data also converge on these estimates, for example, indicating that more than one in five college athletes are depressed (</a:t>
            </a:r>
            <a:r>
              <a:rPr lang="en-US" sz="1200" b="0" i="0" u="none" strike="noStrike" kern="1200" baseline="0" dirty="0" err="1">
                <a:solidFill>
                  <a:schemeClr val="tx1"/>
                </a:solidFill>
                <a:latin typeface="+mn-lt"/>
                <a:ea typeface="+mn-ea"/>
                <a:cs typeface="+mn-cs"/>
              </a:rPr>
              <a:t>Wolanin</a:t>
            </a:r>
            <a:r>
              <a:rPr lang="en-US" sz="1200" b="0" i="0" u="none" strike="noStrike" kern="1200" baseline="0" dirty="0">
                <a:solidFill>
                  <a:schemeClr val="tx1"/>
                </a:solidFill>
                <a:latin typeface="+mn-lt"/>
                <a:ea typeface="+mn-ea"/>
                <a:cs typeface="+mn-cs"/>
              </a:rPr>
              <a:t>, Gross, &amp; Hong, 2015; </a:t>
            </a:r>
            <a:r>
              <a:rPr lang="en-US" sz="1200" b="0" i="0" u="none" strike="noStrike" kern="1200" baseline="0" dirty="0" err="1">
                <a:solidFill>
                  <a:schemeClr val="tx1"/>
                </a:solidFill>
                <a:latin typeface="+mn-lt"/>
                <a:ea typeface="+mn-ea"/>
                <a:cs typeface="+mn-cs"/>
              </a:rPr>
              <a:t>Wolanin</a:t>
            </a:r>
            <a:r>
              <a:rPr lang="en-US" sz="1200" b="0" i="0" u="none" strike="noStrike" kern="1200" baseline="0" dirty="0">
                <a:solidFill>
                  <a:schemeClr val="tx1"/>
                </a:solidFill>
                <a:latin typeface="+mn-lt"/>
                <a:ea typeface="+mn-ea"/>
                <a:cs typeface="+mn-cs"/>
              </a:rPr>
              <a:t>, Hong, Marks, </a:t>
            </a:r>
            <a:r>
              <a:rPr lang="en-US" sz="1200" b="0" i="0" u="none" strike="noStrike" kern="1200" baseline="0" dirty="0" err="1">
                <a:solidFill>
                  <a:schemeClr val="tx1"/>
                </a:solidFill>
                <a:latin typeface="+mn-lt"/>
                <a:ea typeface="+mn-ea"/>
                <a:cs typeface="+mn-cs"/>
              </a:rPr>
              <a:t>Panchoo</a:t>
            </a:r>
            <a:r>
              <a:rPr lang="en-US" sz="1200" b="0" i="0" u="none" strike="noStrike" kern="1200" baseline="0" dirty="0">
                <a:solidFill>
                  <a:schemeClr val="tx1"/>
                </a:solidFill>
                <a:latin typeface="+mn-lt"/>
                <a:ea typeface="+mn-ea"/>
                <a:cs typeface="+mn-cs"/>
              </a:rPr>
              <a:t>, &amp; Gross, 2016). A recent meta-analysis indicated that these high rates of mental health conditions affect athletes not only during their sporting careers, but that elevated risk also persists into sporting retirement (</a:t>
            </a:r>
            <a:r>
              <a:rPr lang="en-US" sz="1200" b="0" i="0" u="none" strike="noStrike" kern="1200" baseline="0" dirty="0" err="1">
                <a:solidFill>
                  <a:schemeClr val="tx1"/>
                </a:solidFill>
                <a:latin typeface="+mn-lt"/>
                <a:ea typeface="+mn-ea"/>
                <a:cs typeface="+mn-cs"/>
              </a:rPr>
              <a:t>Gouttebarge</a:t>
            </a:r>
            <a:r>
              <a:rPr lang="en-US" sz="1200" b="0" i="0" u="none" strike="noStrike" kern="1200" baseline="0" dirty="0">
                <a:solidFill>
                  <a:schemeClr val="tx1"/>
                </a:solidFill>
                <a:latin typeface="+mn-lt"/>
                <a:ea typeface="+mn-ea"/>
                <a:cs typeface="+mn-cs"/>
              </a:rPr>
              <a:t> et al.,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At the same time, though, over the last decade, an increasing number of high-profile elite athletes have sought to combat the culture of silence around mental health in sport and the stigma it imbues. For example, the most decorated Olympian of all time, </a:t>
            </a:r>
            <a:r>
              <a:rPr lang="en-US" sz="1200" b="1" i="0" u="none" strike="noStrike" kern="1200" baseline="0" dirty="0">
                <a:solidFill>
                  <a:schemeClr val="tx1"/>
                </a:solidFill>
                <a:latin typeface="+mn-lt"/>
                <a:ea typeface="+mn-ea"/>
                <a:cs typeface="+mn-cs"/>
              </a:rPr>
              <a:t>Michael Phelps</a:t>
            </a:r>
            <a:r>
              <a:rPr lang="en-US" sz="1200" b="0" i="0" u="none" strike="noStrike" kern="1200" baseline="0" dirty="0">
                <a:solidFill>
                  <a:schemeClr val="tx1"/>
                </a:solidFill>
                <a:latin typeface="+mn-lt"/>
                <a:ea typeface="+mn-ea"/>
                <a:cs typeface="+mn-cs"/>
              </a:rPr>
              <a:t>, and double Olympic gold </a:t>
            </a:r>
            <a:r>
              <a:rPr lang="en-US" sz="1200" b="0" i="0" u="none" strike="noStrike" kern="1200" baseline="0" dirty="0" err="1">
                <a:solidFill>
                  <a:schemeClr val="tx1"/>
                </a:solidFill>
                <a:latin typeface="+mn-lt"/>
                <a:ea typeface="+mn-ea"/>
                <a:cs typeface="+mn-cs"/>
              </a:rPr>
              <a:t>medallists</a:t>
            </a:r>
            <a:r>
              <a:rPr lang="en-US" sz="1200" b="0" i="0" u="none" strike="noStrike" kern="1200" baseline="0" dirty="0">
                <a:solidFill>
                  <a:schemeClr val="tx1"/>
                </a:solidFill>
                <a:latin typeface="+mn-lt"/>
                <a:ea typeface="+mn-ea"/>
                <a:cs typeface="+mn-cs"/>
              </a:rPr>
              <a:t> Kelly Holmes and Victoria Pendleton have all spoken openly about their depression diagnoses, with each describing how they have considered taking their own lives on multiple occasions (see Bergman, 2019; Holmes, 2005; Matthews, 2018; Figure 15.1). Reflecting on his condition, Phelps noted that his problems surfaced shortly after the high of winning eight gold medals at the 2008 Olympic games: </a:t>
            </a:r>
          </a:p>
          <a:p>
            <a:r>
              <a:rPr lang="en-US" sz="1200" b="0" i="0" u="none" strike="noStrike" kern="1200" baseline="0" dirty="0">
                <a:solidFill>
                  <a:schemeClr val="tx1"/>
                </a:solidFill>
                <a:latin typeface="+mn-lt"/>
                <a:ea typeface="+mn-ea"/>
                <a:cs typeface="+mn-cs"/>
              </a:rPr>
              <a:t>After ’08, mentally, I was over. I didn’t want to do it anymore. But I also knew I couldn’t stop. So I forced myself to do something that I really didn’t want to do, which was continue swimming. That whole four-year period, I would miss at least two workouts a week. Why? Didn’t want to go. Didn’t feel like going. Screw it. I’m going to sleep in. I’m going to skip Friday and go for a long weekend. (</a:t>
            </a:r>
            <a:r>
              <a:rPr lang="en-US" sz="1200" b="0" i="0" u="none" strike="noStrike" kern="1200" baseline="0" dirty="0" err="1">
                <a:solidFill>
                  <a:schemeClr val="tx1"/>
                </a:solidFill>
                <a:latin typeface="+mn-lt"/>
                <a:ea typeface="+mn-ea"/>
                <a:cs typeface="+mn-cs"/>
              </a:rPr>
              <a:t>Layden</a:t>
            </a:r>
            <a:r>
              <a:rPr lang="en-US" sz="1200" b="0" i="0" u="none" strike="noStrike" kern="1200" baseline="0" dirty="0">
                <a:solidFill>
                  <a:schemeClr val="tx1"/>
                </a:solidFill>
                <a:latin typeface="+mn-lt"/>
                <a:ea typeface="+mn-ea"/>
                <a:cs typeface="+mn-cs"/>
              </a:rPr>
              <a:t>, 2015)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Holmes’</a:t>
            </a:r>
            <a:r>
              <a:rPr lang="en-US" sz="1200" b="0" i="0" u="none" strike="noStrike" kern="1200" baseline="0" dirty="0">
                <a:solidFill>
                  <a:schemeClr val="tx1"/>
                </a:solidFill>
                <a:latin typeface="+mn-lt"/>
                <a:ea typeface="+mn-ea"/>
                <a:cs typeface="+mn-cs"/>
              </a:rPr>
              <a:t> mental health problems, on the other hand, started after a series of injuries had put her athletic career in jeopardy: </a:t>
            </a:r>
          </a:p>
          <a:p>
            <a:r>
              <a:rPr lang="en-US" sz="1200" b="0" i="0" u="none" strike="noStrike" kern="1200" baseline="0" dirty="0">
                <a:solidFill>
                  <a:schemeClr val="tx1"/>
                </a:solidFill>
                <a:latin typeface="+mn-lt"/>
                <a:ea typeface="+mn-ea"/>
                <a:cs typeface="+mn-cs"/>
              </a:rPr>
              <a:t>I thought: Why me? I’m so committed, so dedicated, why me? I just looked in the mirror and hated myself. I wanted the floor to open up, I wanted to jump in that space, I wanted it to close and I didn’t want to go back out. I was in such a bad way. Then I started cutting myself. (</a:t>
            </a:r>
            <a:r>
              <a:rPr lang="en-US" sz="1200" b="0" i="0" u="none" strike="noStrike" kern="1200" baseline="0" dirty="0" err="1">
                <a:solidFill>
                  <a:schemeClr val="tx1"/>
                </a:solidFill>
                <a:latin typeface="+mn-lt"/>
                <a:ea typeface="+mn-ea"/>
                <a:cs typeface="+mn-cs"/>
              </a:rPr>
              <a:t>Hattenstone</a:t>
            </a:r>
            <a:r>
              <a:rPr lang="en-US" sz="1200" b="0" i="0" u="none" strike="noStrike" kern="1200" baseline="0" dirty="0">
                <a:solidFill>
                  <a:schemeClr val="tx1"/>
                </a:solidFill>
                <a:latin typeface="+mn-lt"/>
                <a:ea typeface="+mn-ea"/>
                <a:cs typeface="+mn-cs"/>
              </a:rPr>
              <a:t>,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One of the first athletes to describe their struggles with mental health was the former England </a:t>
            </a:r>
            <a:r>
              <a:rPr lang="en-US" sz="1200" b="1" i="0" u="none" strike="noStrike" kern="1200" baseline="0" dirty="0">
                <a:solidFill>
                  <a:schemeClr val="tx1"/>
                </a:solidFill>
                <a:latin typeface="+mn-lt"/>
                <a:ea typeface="+mn-ea"/>
                <a:cs typeface="+mn-cs"/>
              </a:rPr>
              <a:t>cricketer Marcus </a:t>
            </a:r>
            <a:r>
              <a:rPr lang="en-US" sz="1200" b="1" i="0" u="none" strike="noStrike" kern="1200" baseline="0" dirty="0" err="1">
                <a:solidFill>
                  <a:schemeClr val="tx1"/>
                </a:solidFill>
                <a:latin typeface="+mn-lt"/>
                <a:ea typeface="+mn-ea"/>
                <a:cs typeface="+mn-cs"/>
              </a:rPr>
              <a:t>Trescothick</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(see Figure 15.1). Soon after playing a key role in England’s historic 2005 win in the test cricket series against Australia (the Ashes),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returned home early from England’s 2006 tour of India with depression symptoms so severe that he had become barely able to function, let alone play cricket for his country. This is a story he tells with admirable </a:t>
            </a:r>
            <a:r>
              <a:rPr lang="en-US" sz="1200" b="0" i="0" u="none" strike="noStrike" kern="1200" baseline="0" dirty="0" err="1">
                <a:solidFill>
                  <a:schemeClr val="tx1"/>
                </a:solidFill>
                <a:latin typeface="+mn-lt"/>
                <a:ea typeface="+mn-ea"/>
                <a:cs typeface="+mn-cs"/>
              </a:rPr>
              <a:t>candour</a:t>
            </a:r>
            <a:r>
              <a:rPr lang="en-US" sz="1200" b="0" i="0" u="none" strike="noStrike" kern="1200" baseline="0" dirty="0">
                <a:solidFill>
                  <a:schemeClr val="tx1"/>
                </a:solidFill>
                <a:latin typeface="+mn-lt"/>
                <a:ea typeface="+mn-ea"/>
                <a:cs typeface="+mn-cs"/>
              </a:rPr>
              <a:t> in his autobiography, </a:t>
            </a:r>
            <a:r>
              <a:rPr lang="en-US" sz="1200" b="0" i="1" u="none" strike="noStrike" kern="1200" baseline="0" dirty="0">
                <a:solidFill>
                  <a:schemeClr val="tx1"/>
                </a:solidFill>
                <a:latin typeface="+mn-lt"/>
                <a:ea typeface="+mn-ea"/>
                <a:cs typeface="+mn-cs"/>
              </a:rPr>
              <a:t>Coming Back To Me </a:t>
            </a:r>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2008). In fact, the book starts by putting his mental health front and </a:t>
            </a:r>
            <a:r>
              <a:rPr lang="en-US" sz="1200" b="0" i="0" u="none" strike="noStrike" kern="1200" baseline="0" dirty="0" err="1">
                <a:solidFill>
                  <a:schemeClr val="tx1"/>
                </a:solidFill>
                <a:latin typeface="+mn-lt"/>
                <a:ea typeface="+mn-ea"/>
                <a:cs typeface="+mn-cs"/>
              </a:rPr>
              <a:t>centre</a:t>
            </a:r>
            <a:r>
              <a:rPr lang="en-US" sz="1200" b="0" i="0" u="none" strike="noStrike" kern="1200" baseline="0" dirty="0">
                <a:solidFill>
                  <a:schemeClr val="tx1"/>
                </a:solidFill>
                <a:latin typeface="+mn-lt"/>
                <a:ea typeface="+mn-ea"/>
                <a:cs typeface="+mn-cs"/>
              </a:rPr>
              <a:t> stage: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the good times, the times before the long days and longer nights when depressive illness turned stretches of my life into a slow death, I had occasionally caught a glimpse of the perfect end to my career as an England cricketer; at The Oval, pausing on my way back to the dressing room to acknowledge the applause celebrating the Test century with which I had just secured our latest Ashes victory. That was what I saw in my sunlit daydreams. That was how it was supposed to happen.</a:t>
            </a:r>
          </a:p>
          <a:p>
            <a:r>
              <a:rPr lang="en-US" sz="1200" b="0" i="0" u="none" strike="noStrike" kern="1200" baseline="0" dirty="0">
                <a:solidFill>
                  <a:schemeClr val="tx1"/>
                </a:solidFill>
                <a:latin typeface="+mn-lt"/>
                <a:ea typeface="+mn-ea"/>
                <a:cs typeface="+mn-cs"/>
              </a:rPr>
              <a:t>The reality? Hunched-up, sobbing, distraught, </a:t>
            </a:r>
            <a:r>
              <a:rPr lang="en-US" sz="1200" b="0" i="0" u="none" strike="noStrike" kern="1200" baseline="0" dirty="0" err="1">
                <a:solidFill>
                  <a:schemeClr val="tx1"/>
                </a:solidFill>
                <a:latin typeface="+mn-lt"/>
                <a:ea typeface="+mn-ea"/>
                <a:cs typeface="+mn-cs"/>
              </a:rPr>
              <a:t>splumped</a:t>
            </a:r>
            <a:r>
              <a:rPr lang="en-US" sz="1200" b="0" i="0" u="none" strike="noStrike" kern="1200" baseline="0" dirty="0">
                <a:solidFill>
                  <a:schemeClr val="tx1"/>
                </a:solidFill>
                <a:latin typeface="+mn-lt"/>
                <a:ea typeface="+mn-ea"/>
                <a:cs typeface="+mn-cs"/>
              </a:rPr>
              <a:t> in a corner of Dixon’s electrical store at Heathrow’s Terminal 3 unable to board the 9pm Virgin Airways Flight VS400 to Dubai… hanging on for the pain and terror with which I had become so familiar during the previous two years to subside and let me breathe.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2008, pp. 1–2)”</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Despite these harrowing episodes, in many ways </a:t>
            </a:r>
            <a:r>
              <a:rPr lang="en-US" sz="1200" b="0" i="0" u="none" strike="noStrike" kern="1200" baseline="0" dirty="0" err="1">
                <a:solidFill>
                  <a:schemeClr val="tx1"/>
                </a:solidFill>
                <a:latin typeface="+mn-lt"/>
                <a:ea typeface="+mn-ea"/>
                <a:cs typeface="+mn-cs"/>
              </a:rPr>
              <a:t>Trescothick’s</a:t>
            </a:r>
            <a:r>
              <a:rPr lang="en-US" sz="1200" b="0" i="0" u="none" strike="noStrike" kern="1200" baseline="0" dirty="0">
                <a:solidFill>
                  <a:schemeClr val="tx1"/>
                </a:solidFill>
                <a:latin typeface="+mn-lt"/>
                <a:ea typeface="+mn-ea"/>
                <a:cs typeface="+mn-cs"/>
              </a:rPr>
              <a:t> story is a positive one. For while depression ultimately cut his international career short, and he acknowledges that he will have to manage it for the rest of his life, he received professional help and was able to resume his career at English county level – free from the stress of long periods away from home on international tours that had been a key trigger for his condition.</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media coverage of these (and other) cases has helped to bring the issue of mental health in sport into the public eye, and has encouraged many sports governing bodies, clubs and coaches to provide support for their athletes. Moreover, the burgeoning interest in elite athlete mental health has culminated in the release of a comprehensive International Olympic Committee (IOC) expert consensus statement on mental health (Reardon et al.,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Nevertheless, much progress remains to be made. Not least, this is because athletes are still less likely than the general population to seek support for mental health (</a:t>
            </a:r>
            <a:r>
              <a:rPr lang="en-US" sz="1200" b="0" i="0" u="none" strike="noStrike" kern="1200" baseline="0" dirty="0" err="1">
                <a:solidFill>
                  <a:schemeClr val="tx1"/>
                </a:solidFill>
                <a:latin typeface="+mn-lt"/>
                <a:ea typeface="+mn-ea"/>
                <a:cs typeface="+mn-cs"/>
              </a:rPr>
              <a:t>Castaldelli</a:t>
            </a:r>
            <a:r>
              <a:rPr lang="en-US" sz="1200" b="0" i="0" u="none" strike="noStrike" kern="1200" baseline="0" dirty="0">
                <a:solidFill>
                  <a:schemeClr val="tx1"/>
                </a:solidFill>
                <a:latin typeface="+mn-lt"/>
                <a:ea typeface="+mn-ea"/>
                <a:cs typeface="+mn-cs"/>
              </a:rPr>
              <a:t>-Maia et al., 2019). This is due to a combination of factors, including a lack of understanding about mental health, a perception that help-seeking is a sign of weakness, and, in particular, a fear of being exposed to mental health stigma. Performance undoubtedly also remains the primary consideration for stakeholders, with athletes’ mental health typically a secondary consideration, if it is considered at all (Bauman, 2016). This reflects the fact that sport – particularly elite sport – is big business, with enormous sums of money rewarding not just ‘winners’ over ‘losers’, but also those who finish one place higher in a league, or who progress one round further in a tournament. For instance, in 2019 the English Football League Championship playoff final – a single game which decides which of two teams get promoted to the English Premier League for the following season – was estimated to be worth £170 million to the winning club (Ogden, 2019). With stakes as high as this, it is perhaps unsurprising that governing bodies, clubs and coaches have a single-minded focus on performance.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However, this focus overlooks the ways in which athlete well-being and performance often go hand in hand (Fransen, Haslam, Steffens et al., 2020). In particular, evidence indicates (a) that athletes typically perform at a higher level when they are in better mental health (May, </a:t>
            </a:r>
            <a:r>
              <a:rPr lang="en-US" sz="1200" b="0" i="0" u="none" strike="noStrike" kern="1200" baseline="0" dirty="0" err="1">
                <a:solidFill>
                  <a:schemeClr val="tx1"/>
                </a:solidFill>
                <a:latin typeface="+mn-lt"/>
                <a:ea typeface="+mn-ea"/>
                <a:cs typeface="+mn-cs"/>
              </a:rPr>
              <a:t>Veach</a:t>
            </a:r>
            <a:r>
              <a:rPr lang="en-US" sz="1200" b="0" i="0" u="none" strike="noStrike" kern="1200" baseline="0" dirty="0">
                <a:solidFill>
                  <a:schemeClr val="tx1"/>
                </a:solidFill>
                <a:latin typeface="+mn-lt"/>
                <a:ea typeface="+mn-ea"/>
                <a:cs typeface="+mn-cs"/>
              </a:rPr>
              <a:t>, Reed, &amp; Griffey, 1985; Schinke, Stambulova, Si, &amp; Moore, 2018), and (b) that interventions can confer concurrent gains for both mental health </a:t>
            </a:r>
            <a:r>
              <a:rPr lang="en-US" sz="1200" b="0" i="1" u="none" strike="noStrike" kern="1200" baseline="0" dirty="0">
                <a:solidFill>
                  <a:schemeClr val="tx1"/>
                </a:solidFill>
                <a:latin typeface="+mn-lt"/>
                <a:ea typeface="+mn-ea"/>
                <a:cs typeface="+mn-cs"/>
              </a:rPr>
              <a:t>and </a:t>
            </a:r>
            <a:r>
              <a:rPr lang="en-US" sz="1200" b="0" i="0" u="none" strike="noStrike" kern="1200" baseline="0" dirty="0">
                <a:solidFill>
                  <a:schemeClr val="tx1"/>
                </a:solidFill>
                <a:latin typeface="+mn-lt"/>
                <a:ea typeface="+mn-ea"/>
                <a:cs typeface="+mn-cs"/>
              </a:rPr>
              <a:t>performance (Donohue et al., 2015; Gross et al., 2018). </a:t>
            </a:r>
          </a:p>
          <a:p>
            <a:r>
              <a:rPr lang="en-US" sz="1200" b="0" i="0" u="none" strike="noStrike" kern="1200" baseline="0" dirty="0">
                <a:solidFill>
                  <a:schemeClr val="tx1"/>
                </a:solidFill>
                <a:latin typeface="+mn-lt"/>
                <a:ea typeface="+mn-ea"/>
                <a:cs typeface="+mn-cs"/>
              </a:rPr>
              <a:t>In line with these findings, in this chapter we contend that the provision of better support for athletes’ mental health and well-being is critical for two reasons. First, because this is an ethical imperative in its own right. And, second, because it has downstream benefits for athletes’ performance. Here we provide an overview of existing approaches to mental health in sport, and pinpoint their key strengths and limitations. We then outline a fresh </a:t>
            </a:r>
            <a:r>
              <a:rPr lang="en-US" sz="1200" b="0" i="1" u="none" strike="noStrike" kern="1200" baseline="0" dirty="0">
                <a:solidFill>
                  <a:schemeClr val="tx1"/>
                </a:solidFill>
                <a:latin typeface="+mn-lt"/>
                <a:ea typeface="+mn-ea"/>
                <a:cs typeface="+mn-cs"/>
              </a:rPr>
              <a:t>social identity perspective </a:t>
            </a:r>
            <a:r>
              <a:rPr lang="en-US" sz="1200" b="0" i="0" u="none" strike="noStrike" kern="1200" baseline="0" dirty="0">
                <a:solidFill>
                  <a:schemeClr val="tx1"/>
                </a:solidFill>
                <a:latin typeface="+mn-lt"/>
                <a:ea typeface="+mn-ea"/>
                <a:cs typeface="+mn-cs"/>
              </a:rPr>
              <a:t>on the factors and processes that impact mental health in sport. </a:t>
            </a:r>
            <a:endParaRPr lang="en-US" sz="1200" b="1"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3628256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0" u="none" strike="noStrike" kern="1200" baseline="0" dirty="0">
                <a:solidFill>
                  <a:schemeClr val="tx1"/>
                </a:solidFill>
                <a:latin typeface="+mn-lt"/>
                <a:ea typeface="+mn-ea"/>
                <a:cs typeface="+mn-cs"/>
              </a:rPr>
              <a:t>If asked to give examples of the health problems athletes face, the first examples that come to mind are probably pulled muscles, torn ligaments and broken bones. Depression, anxiety and other mental health conditions may be somewhat less obvious. Indeed, these may seem like conditions that should not be a concern for individuals who are often lavishly paid and commonly portrayed as ‘superhuman’ (McPherson, O’Donnell, McGillivray, &amp; </a:t>
            </a:r>
            <a:r>
              <a:rPr lang="en-US" sz="1200" b="0" i="0" u="none" strike="noStrike" kern="1200" baseline="0" dirty="0" err="1">
                <a:solidFill>
                  <a:schemeClr val="tx1"/>
                </a:solidFill>
                <a:latin typeface="+mn-lt"/>
                <a:ea typeface="+mn-ea"/>
                <a:cs typeface="+mn-cs"/>
              </a:rPr>
              <a:t>Misener</a:t>
            </a:r>
            <a:r>
              <a:rPr lang="en-US" sz="1200" b="0" i="0" u="none" strike="noStrike" kern="1200" baseline="0" dirty="0">
                <a:solidFill>
                  <a:schemeClr val="tx1"/>
                </a:solidFill>
                <a:latin typeface="+mn-lt"/>
                <a:ea typeface="+mn-ea"/>
                <a:cs typeface="+mn-cs"/>
              </a:rPr>
              <a:t>, 2016). But are athletes (elite or otherwise) really immune from mental health conditions such as these, which, at a population level, are a major cause – in most countries, the </a:t>
            </a:r>
            <a:r>
              <a:rPr lang="en-US" sz="1200" b="0" i="1" u="none" strike="noStrike" kern="1200" baseline="0" dirty="0">
                <a:solidFill>
                  <a:schemeClr val="tx1"/>
                </a:solidFill>
                <a:latin typeface="+mn-lt"/>
                <a:ea typeface="+mn-ea"/>
                <a:cs typeface="+mn-cs"/>
              </a:rPr>
              <a:t>leading </a:t>
            </a:r>
            <a:r>
              <a:rPr lang="en-US" sz="1200" b="0" i="0" u="none" strike="noStrike" kern="1200" baseline="0" dirty="0">
                <a:solidFill>
                  <a:schemeClr val="tx1"/>
                </a:solidFill>
                <a:latin typeface="+mn-lt"/>
                <a:ea typeface="+mn-ea"/>
                <a:cs typeface="+mn-cs"/>
              </a:rPr>
              <a:t>cause – of disability (Ferrari et al., 2014; Vos et al., 2015)?</a:t>
            </a:r>
          </a:p>
          <a:p>
            <a:r>
              <a:rPr lang="en-US" sz="1200" b="0" i="0" u="none" strike="noStrike" kern="1200" baseline="0" dirty="0">
                <a:solidFill>
                  <a:schemeClr val="tx1"/>
                </a:solidFill>
                <a:latin typeface="+mn-lt"/>
                <a:ea typeface="+mn-ea"/>
                <a:cs typeface="+mn-cs"/>
              </a:rPr>
              <a:t>There is now overwhelming evidence that the answer to this question is no. Evidence suggests that poor mental health is as common (if not more common) among athletes as it is among the general population (</a:t>
            </a:r>
            <a:r>
              <a:rPr lang="en-US" sz="1200" b="0" i="0" u="none" strike="noStrike" kern="1200" baseline="0" dirty="0" err="1">
                <a:solidFill>
                  <a:schemeClr val="tx1"/>
                </a:solidFill>
                <a:latin typeface="+mn-lt"/>
                <a:ea typeface="+mn-ea"/>
                <a:cs typeface="+mn-cs"/>
              </a:rPr>
              <a:t>Gouttebarge</a:t>
            </a:r>
            <a:r>
              <a:rPr lang="en-US" sz="1200" b="0" i="0" u="none" strike="noStrike" kern="1200" baseline="0" dirty="0">
                <a:solidFill>
                  <a:schemeClr val="tx1"/>
                </a:solidFill>
                <a:latin typeface="+mn-lt"/>
                <a:ea typeface="+mn-ea"/>
                <a:cs typeface="+mn-cs"/>
              </a:rPr>
              <a:t> et al., 2019; Rice et al., 2016). Not least, this is because athletes face a range of sport-specific stressors and threats to their mental health that the general population typically do not (as also discussed in Chapter 14). For instance, research indicates that sport </a:t>
            </a:r>
            <a:r>
              <a:rPr lang="en-US" sz="1200" b="0" i="1" u="none" strike="noStrike" kern="1200" baseline="0" dirty="0">
                <a:solidFill>
                  <a:schemeClr val="tx1"/>
                </a:solidFill>
                <a:latin typeface="+mn-lt"/>
                <a:ea typeface="+mn-ea"/>
                <a:cs typeface="+mn-cs"/>
              </a:rPr>
              <a:t>burnout </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characterised</a:t>
            </a:r>
            <a:r>
              <a:rPr lang="en-US" sz="1200" b="0" i="0" u="none" strike="noStrike" kern="1200" baseline="0" dirty="0">
                <a:solidFill>
                  <a:schemeClr val="tx1"/>
                </a:solidFill>
                <a:latin typeface="+mn-lt"/>
                <a:ea typeface="+mn-ea"/>
                <a:cs typeface="+mn-cs"/>
              </a:rPr>
              <a:t> by feelings of emotional and physical exhaustion, a reduced sense of accomplishment, and sport devaluation (</a:t>
            </a:r>
            <a:r>
              <a:rPr lang="en-US" sz="1200" b="0" i="0" u="none" strike="noStrike" kern="1200" baseline="0" dirty="0" err="1">
                <a:solidFill>
                  <a:schemeClr val="tx1"/>
                </a:solidFill>
                <a:latin typeface="+mn-lt"/>
                <a:ea typeface="+mn-ea"/>
                <a:cs typeface="+mn-cs"/>
              </a:rPr>
              <a:t>Isoard-Gautheur</a:t>
            </a:r>
            <a:r>
              <a:rPr lang="en-US" sz="1200" b="0" i="0" u="none" strike="noStrike" kern="1200" baseline="0" dirty="0">
                <a:solidFill>
                  <a:schemeClr val="tx1"/>
                </a:solidFill>
                <a:latin typeface="+mn-lt"/>
                <a:ea typeface="+mn-ea"/>
                <a:cs typeface="+mn-cs"/>
              </a:rPr>
              <a:t> et al., 2018; </a:t>
            </a:r>
            <a:r>
              <a:rPr lang="en-US" sz="1200" b="0" i="0" u="none" strike="noStrike" kern="1200" baseline="0" dirty="0" err="1">
                <a:solidFill>
                  <a:schemeClr val="tx1"/>
                </a:solidFill>
                <a:latin typeface="+mn-lt"/>
                <a:ea typeface="+mn-ea"/>
                <a:cs typeface="+mn-cs"/>
              </a:rPr>
              <a:t>Raedeke</a:t>
            </a:r>
            <a:r>
              <a:rPr lang="en-US" sz="1200" b="0" i="0" u="none" strike="noStrike" kern="1200" baseline="0" dirty="0">
                <a:solidFill>
                  <a:schemeClr val="tx1"/>
                </a:solidFill>
                <a:latin typeface="+mn-lt"/>
                <a:ea typeface="+mn-ea"/>
                <a:cs typeface="+mn-cs"/>
              </a:rPr>
              <a:t> &amp; Smith, 2001) – affects up to 9% of athletes (Gustafsson, </a:t>
            </a:r>
            <a:r>
              <a:rPr lang="en-US" sz="1200" b="0" i="0" u="none" strike="noStrike" kern="1200" baseline="0" dirty="0" err="1">
                <a:solidFill>
                  <a:schemeClr val="tx1"/>
                </a:solidFill>
                <a:latin typeface="+mn-lt"/>
                <a:ea typeface="+mn-ea"/>
                <a:cs typeface="+mn-cs"/>
              </a:rPr>
              <a:t>Kenttä</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&amp; Lundqvist, 2007). Research has also identified a number of distinct risk factors for burnout in sport, including (a) high expectations, (b) exposure to criticism, (c) too much practice, (d) not enough recovery, (e) perfectionism, and (f) the pursuit of exceptionally high goals (Appleton, Hall, &amp; Hill, 2009; Gustafsson,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Kenttä</a:t>
            </a:r>
            <a:r>
              <a:rPr lang="en-US" sz="1200" b="0" i="0" u="none" strike="noStrike" kern="1200" baseline="0" dirty="0">
                <a:solidFill>
                  <a:schemeClr val="tx1"/>
                </a:solidFill>
                <a:latin typeface="+mn-lt"/>
                <a:ea typeface="+mn-ea"/>
                <a:cs typeface="+mn-cs"/>
              </a:rPr>
              <a:t>, &amp; Johansson, 2008; </a:t>
            </a:r>
            <a:r>
              <a:rPr lang="en-US" sz="1200" b="0" i="0" u="none" strike="noStrike" kern="1200" baseline="0" dirty="0" err="1">
                <a:solidFill>
                  <a:schemeClr val="tx1"/>
                </a:solidFill>
                <a:latin typeface="+mn-lt"/>
                <a:ea typeface="+mn-ea"/>
                <a:cs typeface="+mn-cs"/>
              </a:rPr>
              <a:t>Lemyre</a:t>
            </a:r>
            <a:r>
              <a:rPr lang="en-US" sz="1200" b="0" i="0" u="none" strike="noStrike" kern="1200" baseline="0" dirty="0">
                <a:solidFill>
                  <a:schemeClr val="tx1"/>
                </a:solidFill>
                <a:latin typeface="+mn-lt"/>
                <a:ea typeface="+mn-ea"/>
                <a:cs typeface="+mn-cs"/>
              </a:rPr>
              <a:t>, Hall, &amp; Roberts, 2008).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Of perhaps even greater concern is evidence that there are high rates of clinical mental health conditions in athlete populations. For instance, in a sample of 224 elite Australian athletes, Amelia Gulliver and colleagues (2015) found that 15% experienced social anxiety, 23% had eating disorders and 27% met the criteria for depression at the time of the survey. These rates are comparable or slightly higher than the Australian population more generally. Other data also converge on these estimates, for example, indicating that more than one in five college athletes are depressed (</a:t>
            </a:r>
            <a:r>
              <a:rPr lang="en-US" sz="1200" b="0" i="0" u="none" strike="noStrike" kern="1200" baseline="0" dirty="0" err="1">
                <a:solidFill>
                  <a:schemeClr val="tx1"/>
                </a:solidFill>
                <a:latin typeface="+mn-lt"/>
                <a:ea typeface="+mn-ea"/>
                <a:cs typeface="+mn-cs"/>
              </a:rPr>
              <a:t>Wolanin</a:t>
            </a:r>
            <a:r>
              <a:rPr lang="en-US" sz="1200" b="0" i="0" u="none" strike="noStrike" kern="1200" baseline="0" dirty="0">
                <a:solidFill>
                  <a:schemeClr val="tx1"/>
                </a:solidFill>
                <a:latin typeface="+mn-lt"/>
                <a:ea typeface="+mn-ea"/>
                <a:cs typeface="+mn-cs"/>
              </a:rPr>
              <a:t>, Gross, &amp; Hong, 2015; </a:t>
            </a:r>
            <a:r>
              <a:rPr lang="en-US" sz="1200" b="0" i="0" u="none" strike="noStrike" kern="1200" baseline="0" dirty="0" err="1">
                <a:solidFill>
                  <a:schemeClr val="tx1"/>
                </a:solidFill>
                <a:latin typeface="+mn-lt"/>
                <a:ea typeface="+mn-ea"/>
                <a:cs typeface="+mn-cs"/>
              </a:rPr>
              <a:t>Wolanin</a:t>
            </a:r>
            <a:r>
              <a:rPr lang="en-US" sz="1200" b="0" i="0" u="none" strike="noStrike" kern="1200" baseline="0" dirty="0">
                <a:solidFill>
                  <a:schemeClr val="tx1"/>
                </a:solidFill>
                <a:latin typeface="+mn-lt"/>
                <a:ea typeface="+mn-ea"/>
                <a:cs typeface="+mn-cs"/>
              </a:rPr>
              <a:t>, Hong, Marks, </a:t>
            </a:r>
            <a:r>
              <a:rPr lang="en-US" sz="1200" b="0" i="0" u="none" strike="noStrike" kern="1200" baseline="0" dirty="0" err="1">
                <a:solidFill>
                  <a:schemeClr val="tx1"/>
                </a:solidFill>
                <a:latin typeface="+mn-lt"/>
                <a:ea typeface="+mn-ea"/>
                <a:cs typeface="+mn-cs"/>
              </a:rPr>
              <a:t>Panchoo</a:t>
            </a:r>
            <a:r>
              <a:rPr lang="en-US" sz="1200" b="0" i="0" u="none" strike="noStrike" kern="1200" baseline="0" dirty="0">
                <a:solidFill>
                  <a:schemeClr val="tx1"/>
                </a:solidFill>
                <a:latin typeface="+mn-lt"/>
                <a:ea typeface="+mn-ea"/>
                <a:cs typeface="+mn-cs"/>
              </a:rPr>
              <a:t>, &amp; Gross, 2016). A recent meta-analysis indicated that these high rates of mental health conditions affect athletes not only during their sporting careers, but that elevated risk also persists into sporting retirement (</a:t>
            </a:r>
            <a:r>
              <a:rPr lang="en-US" sz="1200" b="0" i="0" u="none" strike="noStrike" kern="1200" baseline="0" dirty="0" err="1">
                <a:solidFill>
                  <a:schemeClr val="tx1"/>
                </a:solidFill>
                <a:latin typeface="+mn-lt"/>
                <a:ea typeface="+mn-ea"/>
                <a:cs typeface="+mn-cs"/>
              </a:rPr>
              <a:t>Gouttebarge</a:t>
            </a:r>
            <a:r>
              <a:rPr lang="en-US" sz="1200" b="0" i="0" u="none" strike="noStrike" kern="1200" baseline="0" dirty="0">
                <a:solidFill>
                  <a:schemeClr val="tx1"/>
                </a:solidFill>
                <a:latin typeface="+mn-lt"/>
                <a:ea typeface="+mn-ea"/>
                <a:cs typeface="+mn-cs"/>
              </a:rPr>
              <a:t> et al.,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At the same time, though, over the last decade, an increasing number of high-profile elite athletes have sought to combat the culture of silence around mental health in sport and the stigma it imbues. For example, the most decorated Olympian of all time, </a:t>
            </a:r>
            <a:r>
              <a:rPr lang="en-US" sz="1200" b="1" i="0" u="none" strike="noStrike" kern="1200" baseline="0" dirty="0">
                <a:solidFill>
                  <a:schemeClr val="tx1"/>
                </a:solidFill>
                <a:latin typeface="+mn-lt"/>
                <a:ea typeface="+mn-ea"/>
                <a:cs typeface="+mn-cs"/>
              </a:rPr>
              <a:t>Michael Phelps</a:t>
            </a:r>
            <a:r>
              <a:rPr lang="en-US" sz="1200" b="0" i="0" u="none" strike="noStrike" kern="1200" baseline="0" dirty="0">
                <a:solidFill>
                  <a:schemeClr val="tx1"/>
                </a:solidFill>
                <a:latin typeface="+mn-lt"/>
                <a:ea typeface="+mn-ea"/>
                <a:cs typeface="+mn-cs"/>
              </a:rPr>
              <a:t>, and double Olympic gold </a:t>
            </a:r>
            <a:r>
              <a:rPr lang="en-US" sz="1200" b="0" i="0" u="none" strike="noStrike" kern="1200" baseline="0" dirty="0" err="1">
                <a:solidFill>
                  <a:schemeClr val="tx1"/>
                </a:solidFill>
                <a:latin typeface="+mn-lt"/>
                <a:ea typeface="+mn-ea"/>
                <a:cs typeface="+mn-cs"/>
              </a:rPr>
              <a:t>medallists</a:t>
            </a:r>
            <a:r>
              <a:rPr lang="en-US" sz="1200" b="0" i="0" u="none" strike="noStrike" kern="1200" baseline="0" dirty="0">
                <a:solidFill>
                  <a:schemeClr val="tx1"/>
                </a:solidFill>
                <a:latin typeface="+mn-lt"/>
                <a:ea typeface="+mn-ea"/>
                <a:cs typeface="+mn-cs"/>
              </a:rPr>
              <a:t> Kelly Holmes and Victoria Pendleton have all spoken openly about their depression diagnoses, with each describing how they have considered taking their own lives on multiple occasions (see Bergman, 2019; Holmes, 2005; Matthews, 2018; Figure 15.1). Reflecting on his condition, Phelps noted that his problems surfaced shortly after the high of winning eight gold medals at the 2008 Olympic games: </a:t>
            </a:r>
          </a:p>
          <a:p>
            <a:r>
              <a:rPr lang="en-US" sz="1200" b="0" i="0" u="none" strike="noStrike" kern="1200" baseline="0" dirty="0">
                <a:solidFill>
                  <a:schemeClr val="tx1"/>
                </a:solidFill>
                <a:latin typeface="+mn-lt"/>
                <a:ea typeface="+mn-ea"/>
                <a:cs typeface="+mn-cs"/>
              </a:rPr>
              <a:t>After ’08, mentally, I was over. I didn’t want to do it anymore. But I also knew I couldn’t stop. So I forced myself to do something that I really didn’t want to do, which was continue swimming. That whole four-year period, I would miss at least two workouts a week. Why? Didn’t want to go. Didn’t feel like going. Screw it. I’m going to sleep in. I’m going to skip Friday and go for a long weekend. (</a:t>
            </a:r>
            <a:r>
              <a:rPr lang="en-US" sz="1200" b="0" i="0" u="none" strike="noStrike" kern="1200" baseline="0" dirty="0" err="1">
                <a:solidFill>
                  <a:schemeClr val="tx1"/>
                </a:solidFill>
                <a:latin typeface="+mn-lt"/>
                <a:ea typeface="+mn-ea"/>
                <a:cs typeface="+mn-cs"/>
              </a:rPr>
              <a:t>Layden</a:t>
            </a:r>
            <a:r>
              <a:rPr lang="en-US" sz="1200" b="0" i="0" u="none" strike="noStrike" kern="1200" baseline="0" dirty="0">
                <a:solidFill>
                  <a:schemeClr val="tx1"/>
                </a:solidFill>
                <a:latin typeface="+mn-lt"/>
                <a:ea typeface="+mn-ea"/>
                <a:cs typeface="+mn-cs"/>
              </a:rPr>
              <a:t>, 2015) </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Holmes’</a:t>
            </a:r>
            <a:r>
              <a:rPr lang="en-US" sz="1200" b="0" i="0" u="none" strike="noStrike" kern="1200" baseline="0" dirty="0">
                <a:solidFill>
                  <a:schemeClr val="tx1"/>
                </a:solidFill>
                <a:latin typeface="+mn-lt"/>
                <a:ea typeface="+mn-ea"/>
                <a:cs typeface="+mn-cs"/>
              </a:rPr>
              <a:t> mental health problems, on the other hand, started after a series of injuries had put her athletic career in jeopardy: </a:t>
            </a:r>
          </a:p>
          <a:p>
            <a:r>
              <a:rPr lang="en-US" sz="1200" b="0" i="0" u="none" strike="noStrike" kern="1200" baseline="0" dirty="0">
                <a:solidFill>
                  <a:schemeClr val="tx1"/>
                </a:solidFill>
                <a:latin typeface="+mn-lt"/>
                <a:ea typeface="+mn-ea"/>
                <a:cs typeface="+mn-cs"/>
              </a:rPr>
              <a:t>I thought: Why me? I’m so committed, so dedicated, why me? I just looked in the mirror and hated myself. I wanted the floor to open up, I wanted to jump in that space, I wanted it to close and I didn’t want to go back out. I was in such a bad way. Then I started cutting myself. (</a:t>
            </a:r>
            <a:r>
              <a:rPr lang="en-US" sz="1200" b="0" i="0" u="none" strike="noStrike" kern="1200" baseline="0" dirty="0" err="1">
                <a:solidFill>
                  <a:schemeClr val="tx1"/>
                </a:solidFill>
                <a:latin typeface="+mn-lt"/>
                <a:ea typeface="+mn-ea"/>
                <a:cs typeface="+mn-cs"/>
              </a:rPr>
              <a:t>Hattenstone</a:t>
            </a:r>
            <a:r>
              <a:rPr lang="en-US" sz="1200" b="0" i="0" u="none" strike="noStrike" kern="1200" baseline="0" dirty="0">
                <a:solidFill>
                  <a:schemeClr val="tx1"/>
                </a:solidFill>
                <a:latin typeface="+mn-lt"/>
                <a:ea typeface="+mn-ea"/>
                <a:cs typeface="+mn-cs"/>
              </a:rPr>
              <a:t>,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One of the first athletes to describe their struggles with mental health was the former England </a:t>
            </a:r>
            <a:r>
              <a:rPr lang="en-US" sz="1200" b="1" i="0" u="none" strike="noStrike" kern="1200" baseline="0" dirty="0">
                <a:solidFill>
                  <a:schemeClr val="tx1"/>
                </a:solidFill>
                <a:latin typeface="+mn-lt"/>
                <a:ea typeface="+mn-ea"/>
                <a:cs typeface="+mn-cs"/>
              </a:rPr>
              <a:t>cricketer Marcus </a:t>
            </a:r>
            <a:r>
              <a:rPr lang="en-US" sz="1200" b="1" i="0" u="none" strike="noStrike" kern="1200" baseline="0" dirty="0" err="1">
                <a:solidFill>
                  <a:schemeClr val="tx1"/>
                </a:solidFill>
                <a:latin typeface="+mn-lt"/>
                <a:ea typeface="+mn-ea"/>
                <a:cs typeface="+mn-cs"/>
              </a:rPr>
              <a:t>Trescothick</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(see Figure 15.1). Soon after playing a key role in England’s historic 2005 win in the test cricket series against Australia (the Ashes),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returned home early from England’s 2006 tour of India with depression symptoms so severe that he had become barely able to function, let alone play cricket for his country. This is a story he tells with admirable </a:t>
            </a:r>
            <a:r>
              <a:rPr lang="en-US" sz="1200" b="0" i="0" u="none" strike="noStrike" kern="1200" baseline="0" dirty="0" err="1">
                <a:solidFill>
                  <a:schemeClr val="tx1"/>
                </a:solidFill>
                <a:latin typeface="+mn-lt"/>
                <a:ea typeface="+mn-ea"/>
                <a:cs typeface="+mn-cs"/>
              </a:rPr>
              <a:t>candour</a:t>
            </a:r>
            <a:r>
              <a:rPr lang="en-US" sz="1200" b="0" i="0" u="none" strike="noStrike" kern="1200" baseline="0" dirty="0">
                <a:solidFill>
                  <a:schemeClr val="tx1"/>
                </a:solidFill>
                <a:latin typeface="+mn-lt"/>
                <a:ea typeface="+mn-ea"/>
                <a:cs typeface="+mn-cs"/>
              </a:rPr>
              <a:t> in his autobiography, </a:t>
            </a:r>
            <a:r>
              <a:rPr lang="en-US" sz="1200" b="0" i="1" u="none" strike="noStrike" kern="1200" baseline="0" dirty="0">
                <a:solidFill>
                  <a:schemeClr val="tx1"/>
                </a:solidFill>
                <a:latin typeface="+mn-lt"/>
                <a:ea typeface="+mn-ea"/>
                <a:cs typeface="+mn-cs"/>
              </a:rPr>
              <a:t>Coming Back To Me </a:t>
            </a:r>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2008). In fact, the book starts by putting his mental health front and </a:t>
            </a:r>
            <a:r>
              <a:rPr lang="en-US" sz="1200" b="0" i="0" u="none" strike="noStrike" kern="1200" baseline="0" dirty="0" err="1">
                <a:solidFill>
                  <a:schemeClr val="tx1"/>
                </a:solidFill>
                <a:latin typeface="+mn-lt"/>
                <a:ea typeface="+mn-ea"/>
                <a:cs typeface="+mn-cs"/>
              </a:rPr>
              <a:t>centre</a:t>
            </a:r>
            <a:r>
              <a:rPr lang="en-US" sz="1200" b="0" i="0" u="none" strike="noStrike" kern="1200" baseline="0" dirty="0">
                <a:solidFill>
                  <a:schemeClr val="tx1"/>
                </a:solidFill>
                <a:latin typeface="+mn-lt"/>
                <a:ea typeface="+mn-ea"/>
                <a:cs typeface="+mn-cs"/>
              </a:rPr>
              <a:t> stage: </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“In the good times, the times before the long days and longer nights when depressive illness turned stretches of my life into a slow death, I had occasionally caught a glimpse of the perfect end to my career as an England cricketer; at The Oval, pausing on my way back to the dressing room to acknowledge the applause celebrating the Test century with which I had just secured our latest Ashes victory. That was what I saw in my sunlit daydreams. That was how it was supposed to happen.</a:t>
            </a:r>
          </a:p>
          <a:p>
            <a:r>
              <a:rPr lang="en-US" sz="1200" b="0" i="0" u="none" strike="noStrike" kern="1200" baseline="0" dirty="0">
                <a:solidFill>
                  <a:schemeClr val="tx1"/>
                </a:solidFill>
                <a:latin typeface="+mn-lt"/>
                <a:ea typeface="+mn-ea"/>
                <a:cs typeface="+mn-cs"/>
              </a:rPr>
              <a:t>The reality? Hunched-up, sobbing, distraught, </a:t>
            </a:r>
            <a:r>
              <a:rPr lang="en-US" sz="1200" b="0" i="0" u="none" strike="noStrike" kern="1200" baseline="0" dirty="0" err="1">
                <a:solidFill>
                  <a:schemeClr val="tx1"/>
                </a:solidFill>
                <a:latin typeface="+mn-lt"/>
                <a:ea typeface="+mn-ea"/>
                <a:cs typeface="+mn-cs"/>
              </a:rPr>
              <a:t>splumped</a:t>
            </a:r>
            <a:r>
              <a:rPr lang="en-US" sz="1200" b="0" i="0" u="none" strike="noStrike" kern="1200" baseline="0" dirty="0">
                <a:solidFill>
                  <a:schemeClr val="tx1"/>
                </a:solidFill>
                <a:latin typeface="+mn-lt"/>
                <a:ea typeface="+mn-ea"/>
                <a:cs typeface="+mn-cs"/>
              </a:rPr>
              <a:t> in a corner of Dixon’s electrical store at Heathrow’s Terminal 3 unable to board the 9pm Virgin Airways Flight VS400 to Dubai… hanging on for the pain and terror with which I had become so familiar during the previous two years to subside and let me breathe.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2008, pp. 1–2)”</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Despite these harrowing episodes, in many ways </a:t>
            </a:r>
            <a:r>
              <a:rPr lang="en-US" sz="1200" b="0" i="0" u="none" strike="noStrike" kern="1200" baseline="0" dirty="0" err="1">
                <a:solidFill>
                  <a:schemeClr val="tx1"/>
                </a:solidFill>
                <a:latin typeface="+mn-lt"/>
                <a:ea typeface="+mn-ea"/>
                <a:cs typeface="+mn-cs"/>
              </a:rPr>
              <a:t>Trescothick’s</a:t>
            </a:r>
            <a:r>
              <a:rPr lang="en-US" sz="1200" b="0" i="0" u="none" strike="noStrike" kern="1200" baseline="0" dirty="0">
                <a:solidFill>
                  <a:schemeClr val="tx1"/>
                </a:solidFill>
                <a:latin typeface="+mn-lt"/>
                <a:ea typeface="+mn-ea"/>
                <a:cs typeface="+mn-cs"/>
              </a:rPr>
              <a:t> story is a positive one. For while depression ultimately cut his international career short, and he acknowledges that he will have to manage it for the rest of his life, he received professional help and was able to resume his career at English county level – free from the stress of long periods away from home on international tours that had been a key trigger for his condition.</a:t>
            </a: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media coverage of these (and other) cases has helped to bring the issue of mental health in sport into the public eye, and has encouraged many sports governing bodies, clubs and coaches to provide support for their athletes. Moreover, the burgeoning interest in elite athlete mental health has culminated in the release of a comprehensive International Olympic Committee (IOC) expert consensus statement on mental health (Reardon et al., 2019).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Nevertheless, much progress remains to be made. Not least, this is because athletes are still less likely than the general population to seek support for mental health (</a:t>
            </a:r>
            <a:r>
              <a:rPr lang="en-US" sz="1200" b="0" i="0" u="none" strike="noStrike" kern="1200" baseline="0" dirty="0" err="1">
                <a:solidFill>
                  <a:schemeClr val="tx1"/>
                </a:solidFill>
                <a:latin typeface="+mn-lt"/>
                <a:ea typeface="+mn-ea"/>
                <a:cs typeface="+mn-cs"/>
              </a:rPr>
              <a:t>Castaldelli</a:t>
            </a:r>
            <a:r>
              <a:rPr lang="en-US" sz="1200" b="0" i="0" u="none" strike="noStrike" kern="1200" baseline="0" dirty="0">
                <a:solidFill>
                  <a:schemeClr val="tx1"/>
                </a:solidFill>
                <a:latin typeface="+mn-lt"/>
                <a:ea typeface="+mn-ea"/>
                <a:cs typeface="+mn-cs"/>
              </a:rPr>
              <a:t>-Maia et al., 2019). This is due to a combination of factors, including a lack of understanding about mental health, a perception that help-seeking is a sign of weakness, and, in particular, a fear of being exposed to mental health stigma. Performance undoubtedly also remains the primary consideration for stakeholders, with athletes’ mental health typically a secondary consideration, if it is considered at all (Bauman, 2016). This reflects the fact that sport – particularly elite sport – is big business, with enormous sums of money rewarding not just ‘winners’ over ‘losers’, but also those who finish one place higher in a league, or who progress one round further in a tournament. For instance, in 2019 the English Football League Championship playoff final – a single game which decides which of two teams get promoted to the English Premier League for the following season – was estimated to be worth £170 million to the winning club (Ogden, 2019). With stakes as high as this, it is perhaps unsurprising that governing bodies, clubs and coaches have a single-minded focus on performance.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However, this focus overlooks the ways in which athlete well-being and performance often go hand in hand (Fransen, Haslam, Steffens et al., 2020). In particular, evidence indicates (a) that athletes typically perform at a higher level when they are in better mental health (May, </a:t>
            </a:r>
            <a:r>
              <a:rPr lang="en-US" sz="1200" b="0" i="0" u="none" strike="noStrike" kern="1200" baseline="0" dirty="0" err="1">
                <a:solidFill>
                  <a:schemeClr val="tx1"/>
                </a:solidFill>
                <a:latin typeface="+mn-lt"/>
                <a:ea typeface="+mn-ea"/>
                <a:cs typeface="+mn-cs"/>
              </a:rPr>
              <a:t>Veach</a:t>
            </a:r>
            <a:r>
              <a:rPr lang="en-US" sz="1200" b="0" i="0" u="none" strike="noStrike" kern="1200" baseline="0" dirty="0">
                <a:solidFill>
                  <a:schemeClr val="tx1"/>
                </a:solidFill>
                <a:latin typeface="+mn-lt"/>
                <a:ea typeface="+mn-ea"/>
                <a:cs typeface="+mn-cs"/>
              </a:rPr>
              <a:t>, Reed, &amp; Griffey, 1985; Schinke, Stambulova, Si, &amp; Moore, 2018), and (b) that interventions can confer concurrent gains for both mental health </a:t>
            </a:r>
            <a:r>
              <a:rPr lang="en-US" sz="1200" b="0" i="1" u="none" strike="noStrike" kern="1200" baseline="0" dirty="0">
                <a:solidFill>
                  <a:schemeClr val="tx1"/>
                </a:solidFill>
                <a:latin typeface="+mn-lt"/>
                <a:ea typeface="+mn-ea"/>
                <a:cs typeface="+mn-cs"/>
              </a:rPr>
              <a:t>and </a:t>
            </a:r>
            <a:r>
              <a:rPr lang="en-US" sz="1200" b="0" i="0" u="none" strike="noStrike" kern="1200" baseline="0" dirty="0">
                <a:solidFill>
                  <a:schemeClr val="tx1"/>
                </a:solidFill>
                <a:latin typeface="+mn-lt"/>
                <a:ea typeface="+mn-ea"/>
                <a:cs typeface="+mn-cs"/>
              </a:rPr>
              <a:t>performance (Donohue et al., 2015; Gross et al., 2018). </a:t>
            </a:r>
          </a:p>
          <a:p>
            <a:r>
              <a:rPr lang="en-US" sz="1200" b="0" i="0" u="none" strike="noStrike" kern="1200" baseline="0" dirty="0">
                <a:solidFill>
                  <a:schemeClr val="tx1"/>
                </a:solidFill>
                <a:latin typeface="+mn-lt"/>
                <a:ea typeface="+mn-ea"/>
                <a:cs typeface="+mn-cs"/>
              </a:rPr>
              <a:t>In line with these findings, in this chapter we contend that the provision of better support for athletes’ mental health and well-being is critical for two reasons. First, because this is an ethical imperative in its own right. And, second, because it has downstream benefits for athletes’ performance. Here we provide an overview of existing approaches to mental health in sport, and pinpoint their key strengths and limitations. We then outline a fresh </a:t>
            </a:r>
            <a:r>
              <a:rPr lang="en-US" sz="1200" b="0" i="1" u="none" strike="noStrike" kern="1200" baseline="0" dirty="0">
                <a:solidFill>
                  <a:schemeClr val="tx1"/>
                </a:solidFill>
                <a:latin typeface="+mn-lt"/>
                <a:ea typeface="+mn-ea"/>
                <a:cs typeface="+mn-cs"/>
              </a:rPr>
              <a:t>social identity perspective </a:t>
            </a:r>
            <a:r>
              <a:rPr lang="en-US" sz="1200" b="0" i="0" u="none" strike="noStrike" kern="1200" baseline="0" dirty="0">
                <a:solidFill>
                  <a:schemeClr val="tx1"/>
                </a:solidFill>
                <a:latin typeface="+mn-lt"/>
                <a:ea typeface="+mn-ea"/>
                <a:cs typeface="+mn-cs"/>
              </a:rPr>
              <a:t>on the factors and processes that impact mental health in sport. </a:t>
            </a:r>
            <a:endParaRPr lang="en-US" sz="1200" b="1"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2459630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Mental health – and indeed all health – is best understood not in terms of discrete illnesses or categories (e.g., such that a person either has ‘clinical depression’ or is ‘normal’), but rather as a continuum, which, at any given time, each of us falls somewhere along (e.g., see Corey, 2002; </a:t>
            </a:r>
            <a:r>
              <a:rPr lang="en-US" sz="1200" b="0" i="0" u="none" strike="noStrike" kern="1200" baseline="0" dirty="0" err="1">
                <a:solidFill>
                  <a:schemeClr val="tx1"/>
                </a:solidFill>
                <a:latin typeface="+mn-lt"/>
                <a:ea typeface="+mn-ea"/>
                <a:cs typeface="+mn-cs"/>
              </a:rPr>
              <a:t>Lamers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Westerhof</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Bohlmeijer</a:t>
            </a:r>
            <a:r>
              <a:rPr lang="en-US" sz="1200" b="0" i="0" u="none" strike="noStrike" kern="1200" baseline="0" dirty="0">
                <a:solidFill>
                  <a:schemeClr val="tx1"/>
                </a:solidFill>
                <a:latin typeface="+mn-lt"/>
                <a:ea typeface="+mn-ea"/>
                <a:cs typeface="+mn-cs"/>
              </a:rPr>
              <a:t>, ten </a:t>
            </a:r>
            <a:r>
              <a:rPr lang="en-US" sz="1200" b="0" i="0" u="none" strike="noStrike" kern="1200" baseline="0" dirty="0" err="1">
                <a:solidFill>
                  <a:schemeClr val="tx1"/>
                </a:solidFill>
                <a:latin typeface="+mn-lt"/>
                <a:ea typeface="+mn-ea"/>
                <a:cs typeface="+mn-cs"/>
              </a:rPr>
              <a:t>Klooster</a:t>
            </a:r>
            <a:r>
              <a:rPr lang="en-US" sz="1200" b="0" i="0" u="none" strike="noStrike" kern="1200" baseline="0" dirty="0">
                <a:solidFill>
                  <a:schemeClr val="tx1"/>
                </a:solidFill>
                <a:latin typeface="+mn-lt"/>
                <a:ea typeface="+mn-ea"/>
                <a:cs typeface="+mn-cs"/>
              </a:rPr>
              <a:t>, &amp; Keyes, 2011). On the one hand, at the positive end of this continuum, one finds people who are free from disease and disorder, and who demonstrate high levels of well-being, functioning and flourishing. On the other hand, at the negative end of the continuum, one finds people who meet criteria for disorders of various forms, those who have a poor quality of life, and those with functional limitations. Crucially, one’s position on the continuum is far from fixed. We can move fluidly along it in both directions, with our position at any one point in time determined by </a:t>
            </a:r>
            <a:r>
              <a:rPr lang="en-US" sz="1200" b="0" i="1" u="none" strike="noStrike" kern="1200" baseline="0" dirty="0">
                <a:solidFill>
                  <a:schemeClr val="tx1"/>
                </a:solidFill>
                <a:latin typeface="+mn-lt"/>
                <a:ea typeface="+mn-ea"/>
                <a:cs typeface="+mn-cs"/>
              </a:rPr>
              <a:t>both </a:t>
            </a:r>
            <a:r>
              <a:rPr lang="en-US" sz="1200" b="0" i="0" u="none" strike="noStrike" kern="1200" baseline="0" dirty="0">
                <a:solidFill>
                  <a:schemeClr val="tx1"/>
                </a:solidFill>
                <a:latin typeface="+mn-lt"/>
                <a:ea typeface="+mn-ea"/>
                <a:cs typeface="+mn-cs"/>
              </a:rPr>
              <a:t>individual risk factors (e.g., family history, emotional coping strategies) and various life events and stressors (e.g., missing out on selection for a competition).</a:t>
            </a:r>
          </a:p>
          <a:p>
            <a:r>
              <a:rPr lang="en-US" sz="1200" b="0" i="0" u="none" strike="noStrike" kern="1200" baseline="0" dirty="0">
                <a:solidFill>
                  <a:schemeClr val="tx1"/>
                </a:solidFill>
                <a:latin typeface="+mn-lt"/>
                <a:ea typeface="+mn-ea"/>
                <a:cs typeface="+mn-cs"/>
              </a:rPr>
              <a:t>This </a:t>
            </a:r>
            <a:r>
              <a:rPr lang="en-US" sz="1200" b="0" i="1" u="none" strike="noStrike" kern="1200" baseline="0" dirty="0">
                <a:solidFill>
                  <a:schemeClr val="tx1"/>
                </a:solidFill>
                <a:latin typeface="+mn-lt"/>
                <a:ea typeface="+mn-ea"/>
                <a:cs typeface="+mn-cs"/>
              </a:rPr>
              <a:t>continuum model of mental health </a:t>
            </a:r>
            <a:r>
              <a:rPr lang="en-US" sz="1200" b="0" i="0" u="none" strike="noStrike" kern="1200" baseline="0" dirty="0">
                <a:solidFill>
                  <a:schemeClr val="tx1"/>
                </a:solidFill>
                <a:latin typeface="+mn-lt"/>
                <a:ea typeface="+mn-ea"/>
                <a:cs typeface="+mn-cs"/>
              </a:rPr>
              <a:t>is consistent with the World Health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(2014) </a:t>
            </a:r>
            <a:r>
              <a:rPr lang="en-US" sz="1200" b="0" i="0" u="none" strike="noStrike" kern="1200" baseline="0" dirty="0" err="1">
                <a:solidFill>
                  <a:schemeClr val="tx1"/>
                </a:solidFill>
                <a:latin typeface="+mn-lt"/>
                <a:ea typeface="+mn-ea"/>
                <a:cs typeface="+mn-cs"/>
              </a:rPr>
              <a:t>conceptualisation</a:t>
            </a:r>
            <a:r>
              <a:rPr lang="en-US" sz="1200" b="0" i="0" u="none" strike="noStrike" kern="1200" baseline="0" dirty="0">
                <a:solidFill>
                  <a:schemeClr val="tx1"/>
                </a:solidFill>
                <a:latin typeface="+mn-lt"/>
                <a:ea typeface="+mn-ea"/>
                <a:cs typeface="+mn-cs"/>
              </a:rPr>
              <a:t> of health as ‘a state of complete physical, mental and social well-being and not merely the absence of disease or infirmity’. It is also consistent with a growing body of empirical research which has demonstrated that most psychological phenomena – including mental health symptoms – are normally distributed in the population without any natural ‘cut-off points’ where people can be logically divided into distinct categories (Haslam, Holland, &amp; </a:t>
            </a:r>
            <a:r>
              <a:rPr lang="en-US" sz="1200" b="0" i="0" u="none" strike="noStrike" kern="1200" baseline="0" dirty="0" err="1">
                <a:solidFill>
                  <a:schemeClr val="tx1"/>
                </a:solidFill>
                <a:latin typeface="+mn-lt"/>
                <a:ea typeface="+mn-ea"/>
                <a:cs typeface="+mn-cs"/>
              </a:rPr>
              <a:t>Kuppens</a:t>
            </a:r>
            <a:r>
              <a:rPr lang="en-US" sz="1200" b="0" i="0" u="none" strike="noStrike" kern="1200" baseline="0" dirty="0">
                <a:solidFill>
                  <a:schemeClr val="tx1"/>
                </a:solidFill>
                <a:latin typeface="+mn-lt"/>
                <a:ea typeface="+mn-ea"/>
                <a:cs typeface="+mn-cs"/>
              </a:rPr>
              <a:t>, 2012). Accordingly, in line with the continuum model, in recent times there has been a growing emphasis on (a) </a:t>
            </a:r>
            <a:r>
              <a:rPr lang="en-US" sz="1200" b="0" i="1" u="none" strike="noStrike" kern="1200" baseline="0" dirty="0">
                <a:solidFill>
                  <a:schemeClr val="tx1"/>
                </a:solidFill>
                <a:latin typeface="+mn-lt"/>
                <a:ea typeface="+mn-ea"/>
                <a:cs typeface="+mn-cs"/>
              </a:rPr>
              <a:t>risk factors </a:t>
            </a:r>
            <a:r>
              <a:rPr lang="en-US" sz="1200" b="0" i="0" u="none" strike="noStrike" kern="1200" baseline="0" dirty="0">
                <a:solidFill>
                  <a:schemeClr val="tx1"/>
                </a:solidFill>
                <a:latin typeface="+mn-lt"/>
                <a:ea typeface="+mn-ea"/>
                <a:cs typeface="+mn-cs"/>
              </a:rPr>
              <a:t>(e.g., insomnia, worry) that cut across diagnostic categories in mental health research (giving rise to what is referred to as </a:t>
            </a:r>
            <a:r>
              <a:rPr lang="en-US" sz="1200" b="0" i="1" u="none" strike="noStrike" kern="1200" baseline="0" dirty="0">
                <a:solidFill>
                  <a:schemeClr val="tx1"/>
                </a:solidFill>
                <a:latin typeface="+mn-lt"/>
                <a:ea typeface="+mn-ea"/>
                <a:cs typeface="+mn-cs"/>
              </a:rPr>
              <a:t>horizontal epidemiology</a:t>
            </a:r>
            <a:r>
              <a:rPr lang="en-US" sz="1200" b="0" i="0" u="none" strike="noStrike" kern="1200" baseline="0" dirty="0">
                <a:solidFill>
                  <a:schemeClr val="tx1"/>
                </a:solidFill>
                <a:latin typeface="+mn-lt"/>
                <a:ea typeface="+mn-ea"/>
                <a:cs typeface="+mn-cs"/>
              </a:rPr>
              <a:t>; Blas, Sommerfeld, &amp; </a:t>
            </a:r>
            <a:r>
              <a:rPr lang="en-US" sz="1200" b="0" i="0" u="none" strike="noStrike" kern="1200" baseline="0" dirty="0" err="1">
                <a:solidFill>
                  <a:schemeClr val="tx1"/>
                </a:solidFill>
                <a:latin typeface="+mn-lt"/>
                <a:ea typeface="+mn-ea"/>
                <a:cs typeface="+mn-cs"/>
              </a:rPr>
              <a:t>Kurup</a:t>
            </a:r>
            <a:r>
              <a:rPr lang="en-US" sz="1200" b="0" i="0" u="none" strike="noStrike" kern="1200" baseline="0" dirty="0">
                <a:solidFill>
                  <a:schemeClr val="tx1"/>
                </a:solidFill>
                <a:latin typeface="+mn-lt"/>
                <a:ea typeface="+mn-ea"/>
                <a:cs typeface="+mn-cs"/>
              </a:rPr>
              <a:t>, 2011; </a:t>
            </a:r>
            <a:r>
              <a:rPr lang="en-US" sz="1200" b="0" i="0" u="none" strike="noStrike" kern="1200" baseline="0" dirty="0" err="1">
                <a:solidFill>
                  <a:schemeClr val="tx1"/>
                </a:solidFill>
                <a:latin typeface="+mn-lt"/>
                <a:ea typeface="+mn-ea"/>
                <a:cs typeface="+mn-cs"/>
              </a:rPr>
              <a:t>Cieza</a:t>
            </a:r>
            <a:r>
              <a:rPr lang="en-US" sz="1200" b="0" i="0" u="none" strike="noStrike" kern="1200" baseline="0" dirty="0">
                <a:solidFill>
                  <a:schemeClr val="tx1"/>
                </a:solidFill>
                <a:latin typeface="+mn-lt"/>
                <a:ea typeface="+mn-ea"/>
                <a:cs typeface="+mn-cs"/>
              </a:rPr>
              <a:t> et al., 2015; </a:t>
            </a:r>
            <a:r>
              <a:rPr lang="en-US" sz="1200" b="0" i="0" u="none" strike="noStrike" kern="1200" baseline="0" dirty="0" err="1">
                <a:solidFill>
                  <a:schemeClr val="tx1"/>
                </a:solidFill>
                <a:latin typeface="+mn-lt"/>
                <a:ea typeface="+mn-ea"/>
                <a:cs typeface="+mn-cs"/>
              </a:rPr>
              <a:t>Cieza</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Bickenbach</a:t>
            </a:r>
            <a:r>
              <a:rPr lang="en-US" sz="1200" b="0" i="0" u="none" strike="noStrike" kern="1200" baseline="0" dirty="0">
                <a:solidFill>
                  <a:schemeClr val="tx1"/>
                </a:solidFill>
                <a:latin typeface="+mn-lt"/>
                <a:ea typeface="+mn-ea"/>
                <a:cs typeface="+mn-cs"/>
              </a:rPr>
              <a:t>, 2019; </a:t>
            </a:r>
            <a:r>
              <a:rPr lang="en-US" sz="1200" b="0" i="0" u="none" strike="noStrike" kern="1200" baseline="0" dirty="0" err="1">
                <a:solidFill>
                  <a:schemeClr val="tx1"/>
                </a:solidFill>
                <a:latin typeface="+mn-lt"/>
                <a:ea typeface="+mn-ea"/>
                <a:cs typeface="+mn-cs"/>
              </a:rPr>
              <a:t>Dolsen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Asarnow</a:t>
            </a:r>
            <a:r>
              <a:rPr lang="en-US" sz="1200" b="0" i="0" u="none" strike="noStrike" kern="1200" baseline="0" dirty="0">
                <a:solidFill>
                  <a:schemeClr val="tx1"/>
                </a:solidFill>
                <a:latin typeface="+mn-lt"/>
                <a:ea typeface="+mn-ea"/>
                <a:cs typeface="+mn-cs"/>
              </a:rPr>
              <a:t>, &amp; Harvey, 2014; McEvoy, Watson, Watkins, &amp; Nathan, 2013), and (b) </a:t>
            </a:r>
            <a:r>
              <a:rPr lang="en-US" sz="1200" b="0" i="1" u="none" strike="noStrike" kern="1200" baseline="0" dirty="0">
                <a:solidFill>
                  <a:schemeClr val="tx1"/>
                </a:solidFill>
                <a:latin typeface="+mn-lt"/>
                <a:ea typeface="+mn-ea"/>
                <a:cs typeface="+mn-cs"/>
              </a:rPr>
              <a:t>transdiagnostic interventions </a:t>
            </a:r>
            <a:r>
              <a:rPr lang="en-US" sz="1200" b="0" i="0" u="none" strike="noStrike" kern="1200" baseline="0" dirty="0">
                <a:solidFill>
                  <a:schemeClr val="tx1"/>
                </a:solidFill>
                <a:latin typeface="+mn-lt"/>
                <a:ea typeface="+mn-ea"/>
                <a:cs typeface="+mn-cs"/>
              </a:rPr>
              <a:t>that treat a wide range of mental health problems (e.g., the unified protocol in cognitive </a:t>
            </a:r>
            <a:r>
              <a:rPr lang="en-US" sz="1200" b="0" i="0" u="none" strike="noStrike" kern="1200" baseline="0" dirty="0" err="1">
                <a:solidFill>
                  <a:schemeClr val="tx1"/>
                </a:solidFill>
                <a:latin typeface="+mn-lt"/>
                <a:ea typeface="+mn-ea"/>
                <a:cs typeface="+mn-cs"/>
              </a:rPr>
              <a:t>behaviour</a:t>
            </a:r>
            <a:r>
              <a:rPr lang="en-US" sz="1200" b="0" i="0" u="none" strike="noStrike" kern="1200" baseline="0" dirty="0">
                <a:solidFill>
                  <a:schemeClr val="tx1"/>
                </a:solidFill>
                <a:latin typeface="+mn-lt"/>
                <a:ea typeface="+mn-ea"/>
                <a:cs typeface="+mn-cs"/>
              </a:rPr>
              <a:t> therapy; </a:t>
            </a:r>
            <a:r>
              <a:rPr lang="en-US" sz="1200" b="0" i="0" u="none" strike="noStrike" kern="1200" baseline="0" dirty="0" err="1">
                <a:solidFill>
                  <a:schemeClr val="tx1"/>
                </a:solidFill>
                <a:latin typeface="+mn-lt"/>
                <a:ea typeface="+mn-ea"/>
                <a:cs typeface="+mn-cs"/>
              </a:rPr>
              <a:t>Wilamowska</a:t>
            </a:r>
            <a:r>
              <a:rPr lang="en-US" sz="1200" b="0" i="0" u="none" strike="noStrike" kern="1200" baseline="0" dirty="0">
                <a:solidFill>
                  <a:schemeClr val="tx1"/>
                </a:solidFill>
                <a:latin typeface="+mn-lt"/>
                <a:ea typeface="+mn-ea"/>
                <a:cs typeface="+mn-cs"/>
              </a:rPr>
              <a:t> et al., 2010).</a:t>
            </a:r>
          </a:p>
          <a:p>
            <a:r>
              <a:rPr lang="en-US" sz="1200" b="0" i="0" u="none" strike="noStrike" kern="1200" baseline="0" dirty="0">
                <a:solidFill>
                  <a:schemeClr val="tx1"/>
                </a:solidFill>
                <a:latin typeface="+mn-lt"/>
                <a:ea typeface="+mn-ea"/>
                <a:cs typeface="+mn-cs"/>
              </a:rPr>
              <a:t>An additional term that is often used in the context of mental health is </a:t>
            </a:r>
            <a:r>
              <a:rPr lang="en-US" sz="1200" b="0" i="1" u="none" strike="noStrike" kern="1200" baseline="0" dirty="0">
                <a:solidFill>
                  <a:schemeClr val="tx1"/>
                </a:solidFill>
                <a:latin typeface="+mn-lt"/>
                <a:ea typeface="+mn-ea"/>
                <a:cs typeface="+mn-cs"/>
              </a:rPr>
              <a:t>resilience</a:t>
            </a:r>
            <a:r>
              <a:rPr lang="en-US" sz="1200" b="0" i="0" u="none" strike="noStrike" kern="1200" baseline="0" dirty="0">
                <a:solidFill>
                  <a:schemeClr val="tx1"/>
                </a:solidFill>
                <a:latin typeface="+mn-lt"/>
                <a:ea typeface="+mn-ea"/>
                <a:cs typeface="+mn-cs"/>
              </a:rPr>
              <a:t>. Both within and outside sport, this has typically been used to refer to the way that people </a:t>
            </a:r>
            <a:r>
              <a:rPr lang="en-US" sz="1200" b="0" i="1" u="none" strike="noStrike" kern="1200" baseline="0" dirty="0">
                <a:solidFill>
                  <a:schemeClr val="tx1"/>
                </a:solidFill>
                <a:latin typeface="+mn-lt"/>
                <a:ea typeface="+mn-ea"/>
                <a:cs typeface="+mn-cs"/>
              </a:rPr>
              <a:t>respond </a:t>
            </a:r>
            <a:r>
              <a:rPr lang="en-US" sz="1200" b="0" i="0" u="none" strike="noStrike" kern="1200" baseline="0" dirty="0">
                <a:solidFill>
                  <a:schemeClr val="tx1"/>
                </a:solidFill>
                <a:latin typeface="+mn-lt"/>
                <a:ea typeface="+mn-ea"/>
                <a:cs typeface="+mn-cs"/>
              </a:rPr>
              <a:t>to stressors. Individuals who are able to endure a greater number or intensity of stressors and remain well (and, particularly in sport, who continue to </a:t>
            </a:r>
            <a:r>
              <a:rPr lang="en-US" sz="1200" b="0" i="1" u="none" strike="noStrike" kern="1200" baseline="0" dirty="0">
                <a:solidFill>
                  <a:schemeClr val="tx1"/>
                </a:solidFill>
                <a:latin typeface="+mn-lt"/>
                <a:ea typeface="+mn-ea"/>
                <a:cs typeface="+mn-cs"/>
              </a:rPr>
              <a:t>perform </a:t>
            </a:r>
            <a:r>
              <a:rPr lang="en-US" sz="1200" b="0" i="0" u="none" strike="noStrike" kern="1200" baseline="0" dirty="0">
                <a:solidFill>
                  <a:schemeClr val="tx1"/>
                </a:solidFill>
                <a:latin typeface="+mn-lt"/>
                <a:ea typeface="+mn-ea"/>
                <a:cs typeface="+mn-cs"/>
              </a:rPr>
              <a:t>well) are considered resilient (Fletcher &amp; Sarkar, 2012; </a:t>
            </a:r>
            <a:r>
              <a:rPr lang="en-US" sz="1200" b="0" i="0" u="none" strike="noStrike" kern="1200" baseline="0" dirty="0" err="1">
                <a:solidFill>
                  <a:schemeClr val="tx1"/>
                </a:solidFill>
                <a:latin typeface="+mn-lt"/>
                <a:ea typeface="+mn-ea"/>
                <a:cs typeface="+mn-cs"/>
              </a:rPr>
              <a:t>Luthar</a:t>
            </a:r>
            <a:r>
              <a:rPr lang="en-US" sz="1200" b="0" i="0" u="none" strike="noStrike" kern="1200" baseline="0" dirty="0">
                <a:solidFill>
                  <a:schemeClr val="tx1"/>
                </a:solidFill>
                <a:latin typeface="+mn-lt"/>
                <a:ea typeface="+mn-ea"/>
                <a:cs typeface="+mn-cs"/>
              </a:rPr>
              <a:t>, Cicchetti, &amp; Becker, 2000). For instance, research outside sport has examined resilience in the context of stressors such as the death of a parent (Greeff &amp; Human, 2004), sexual abuse (</a:t>
            </a:r>
            <a:r>
              <a:rPr lang="en-US" sz="1200" b="0" i="0" u="none" strike="noStrike" kern="1200" baseline="0" dirty="0" err="1">
                <a:solidFill>
                  <a:schemeClr val="tx1"/>
                </a:solidFill>
                <a:latin typeface="+mn-lt"/>
                <a:ea typeface="+mn-ea"/>
                <a:cs typeface="+mn-cs"/>
              </a:rPr>
              <a:t>Bogar</a:t>
            </a:r>
            <a:r>
              <a:rPr lang="en-US" sz="1200" b="0" i="0" u="none" strike="noStrike" kern="1200" baseline="0" dirty="0">
                <a:solidFill>
                  <a:schemeClr val="tx1"/>
                </a:solidFill>
                <a:latin typeface="+mn-lt"/>
                <a:ea typeface="+mn-ea"/>
                <a:cs typeface="+mn-cs"/>
              </a:rPr>
              <a:t> &amp; Hulse-</a:t>
            </a:r>
            <a:r>
              <a:rPr lang="en-US" sz="1200" b="0" i="0" u="none" strike="noStrike" kern="1200" baseline="0" dirty="0" err="1">
                <a:solidFill>
                  <a:schemeClr val="tx1"/>
                </a:solidFill>
                <a:latin typeface="+mn-lt"/>
                <a:ea typeface="+mn-ea"/>
                <a:cs typeface="+mn-cs"/>
              </a:rPr>
              <a:t>Killacky</a:t>
            </a:r>
            <a:r>
              <a:rPr lang="en-US" sz="1200" b="0" i="0" u="none" strike="noStrike" kern="1200" baseline="0" dirty="0">
                <a:solidFill>
                  <a:schemeClr val="tx1"/>
                </a:solidFill>
                <a:latin typeface="+mn-lt"/>
                <a:ea typeface="+mn-ea"/>
                <a:cs typeface="+mn-cs"/>
              </a:rPr>
              <a:t>, 2006) and terrorism (</a:t>
            </a:r>
            <a:r>
              <a:rPr lang="en-US" sz="1200" b="0" i="0" u="none" strike="noStrike" kern="1200" baseline="0" dirty="0" err="1">
                <a:solidFill>
                  <a:schemeClr val="tx1"/>
                </a:solidFill>
                <a:latin typeface="+mn-lt"/>
                <a:ea typeface="+mn-ea"/>
                <a:cs typeface="+mn-cs"/>
              </a:rPr>
              <a:t>Bonanno</a:t>
            </a:r>
            <a:r>
              <a:rPr lang="en-US" sz="1200" b="0" i="0" u="none" strike="noStrike" kern="1200" baseline="0" dirty="0">
                <a:solidFill>
                  <a:schemeClr val="tx1"/>
                </a:solidFill>
                <a:latin typeface="+mn-lt"/>
                <a:ea typeface="+mn-ea"/>
                <a:cs typeface="+mn-cs"/>
              </a:rPr>
              <a:t>, Galea, </a:t>
            </a:r>
            <a:r>
              <a:rPr lang="en-US" sz="1200" b="0" i="0" u="none" strike="noStrike" kern="1200" baseline="0" dirty="0" err="1">
                <a:solidFill>
                  <a:schemeClr val="tx1"/>
                </a:solidFill>
                <a:latin typeface="+mn-lt"/>
                <a:ea typeface="+mn-ea"/>
                <a:cs typeface="+mn-cs"/>
              </a:rPr>
              <a:t>Bucciarelli</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Vlahov</a:t>
            </a:r>
            <a:r>
              <a:rPr lang="en-US" sz="1200" b="0" i="0" u="none" strike="noStrike" kern="1200" baseline="0" dirty="0">
                <a:solidFill>
                  <a:schemeClr val="tx1"/>
                </a:solidFill>
                <a:latin typeface="+mn-lt"/>
                <a:ea typeface="+mn-ea"/>
                <a:cs typeface="+mn-cs"/>
              </a:rPr>
              <a:t>, 2007). Within sport, resilience research has focused on stressors such as injuries, performance slumps, life events and career transitions (e.g., see Fletcher &amp; Sarkar, 2012; Galli &amp; Vealey, 2008). However, this </a:t>
            </a:r>
            <a:r>
              <a:rPr lang="en-US" sz="1200" b="0" i="0" u="none" strike="noStrike" kern="1200" baseline="0" dirty="0" err="1">
                <a:solidFill>
                  <a:schemeClr val="tx1"/>
                </a:solidFill>
                <a:latin typeface="+mn-lt"/>
                <a:ea typeface="+mn-ea"/>
                <a:cs typeface="+mn-cs"/>
              </a:rPr>
              <a:t>conceptualisation</a:t>
            </a:r>
            <a:r>
              <a:rPr lang="en-US" sz="1200" b="0" i="0" u="none" strike="noStrike" kern="1200" baseline="0" dirty="0">
                <a:solidFill>
                  <a:schemeClr val="tx1"/>
                </a:solidFill>
                <a:latin typeface="+mn-lt"/>
                <a:ea typeface="+mn-ea"/>
                <a:cs typeface="+mn-cs"/>
              </a:rPr>
              <a:t> of resilience – and indeed the concept more broadly – has notable limitations, some of which we now describe (for previous discussions, see </a:t>
            </a:r>
            <a:r>
              <a:rPr lang="en-US" sz="1200" b="0" i="0" u="none" strike="noStrike" kern="1200" baseline="0" dirty="0" err="1">
                <a:solidFill>
                  <a:schemeClr val="tx1"/>
                </a:solidFill>
                <a:latin typeface="+mn-lt"/>
                <a:ea typeface="+mn-ea"/>
                <a:cs typeface="+mn-cs"/>
              </a:rPr>
              <a:t>DeVerteuil</a:t>
            </a:r>
            <a:r>
              <a:rPr lang="en-US" sz="1200" b="0" i="0" u="none" strike="noStrike" kern="1200" baseline="0" dirty="0">
                <a:solidFill>
                  <a:schemeClr val="tx1"/>
                </a:solidFill>
                <a:latin typeface="+mn-lt"/>
                <a:ea typeface="+mn-ea"/>
                <a:cs typeface="+mn-cs"/>
              </a:rPr>
              <a:t> &amp; </a:t>
            </a:r>
            <a:r>
              <a:rPr lang="en-US" sz="1200" b="0" i="0" u="none" strike="noStrike" kern="1200" baseline="0" dirty="0" err="1">
                <a:solidFill>
                  <a:schemeClr val="tx1"/>
                </a:solidFill>
                <a:latin typeface="+mn-lt"/>
                <a:ea typeface="+mn-ea"/>
                <a:cs typeface="+mn-cs"/>
              </a:rPr>
              <a:t>Golubchikov</a:t>
            </a:r>
            <a:r>
              <a:rPr lang="en-US" sz="1200" b="0" i="0" u="none" strike="noStrike" kern="1200" baseline="0" dirty="0">
                <a:solidFill>
                  <a:schemeClr val="tx1"/>
                </a:solidFill>
                <a:latin typeface="+mn-lt"/>
                <a:ea typeface="+mn-ea"/>
                <a:cs typeface="+mn-cs"/>
              </a:rPr>
              <a:t>, 2016; </a:t>
            </a:r>
            <a:r>
              <a:rPr lang="en-US" sz="1200" b="0" i="0" u="none" strike="noStrike" kern="1200" baseline="0" dirty="0" err="1">
                <a:solidFill>
                  <a:schemeClr val="tx1"/>
                </a:solidFill>
                <a:latin typeface="+mn-lt"/>
                <a:ea typeface="+mn-ea"/>
                <a:cs typeface="+mn-cs"/>
              </a:rPr>
              <a:t>Luthar</a:t>
            </a:r>
            <a:r>
              <a:rPr lang="en-US" sz="1200" b="0" i="0" u="none" strike="noStrike" kern="1200" baseline="0" dirty="0">
                <a:solidFill>
                  <a:schemeClr val="tx1"/>
                </a:solidFill>
                <a:latin typeface="+mn-lt"/>
                <a:ea typeface="+mn-ea"/>
                <a:cs typeface="+mn-cs"/>
              </a:rPr>
              <a:t> et al., 2000).</a:t>
            </a:r>
          </a:p>
          <a:p>
            <a:r>
              <a:rPr lang="en-US" sz="1200" b="0" i="0" u="none" strike="noStrike" kern="1200" baseline="0" dirty="0">
                <a:solidFill>
                  <a:schemeClr val="tx1"/>
                </a:solidFill>
                <a:latin typeface="+mn-lt"/>
                <a:ea typeface="+mn-ea"/>
                <a:cs typeface="+mn-cs"/>
              </a:rPr>
              <a:t>First, this model of resilience requires that a negative event or stressor must occur in order for a person to be resilient. That is, it assumes a person can only be resilient </a:t>
            </a:r>
            <a:r>
              <a:rPr lang="en-US" sz="1200" b="0" i="1" u="none" strike="noStrike" kern="1200" baseline="0" dirty="0">
                <a:solidFill>
                  <a:schemeClr val="tx1"/>
                </a:solidFill>
                <a:latin typeface="+mn-lt"/>
                <a:ea typeface="+mn-ea"/>
                <a:cs typeface="+mn-cs"/>
              </a:rPr>
              <a:t>against </a:t>
            </a:r>
            <a:r>
              <a:rPr lang="en-US" sz="1200" b="0" i="0" u="none" strike="noStrike" kern="1200" baseline="0" dirty="0">
                <a:solidFill>
                  <a:schemeClr val="tx1"/>
                </a:solidFill>
                <a:latin typeface="+mn-lt"/>
                <a:ea typeface="+mn-ea"/>
                <a:cs typeface="+mn-cs"/>
              </a:rPr>
              <a:t>the harmful effects of an adverse event of some form. By extension, this also means that only people who have endured similar life events and stressors can be readily compared in terms of their resilience. Second, this definition implies that the best outcome in the face of adversity is </a:t>
            </a:r>
            <a:r>
              <a:rPr lang="en-US" sz="1200" b="0" i="1" u="none" strike="noStrike" kern="1200" baseline="0" dirty="0">
                <a:solidFill>
                  <a:schemeClr val="tx1"/>
                </a:solidFill>
                <a:latin typeface="+mn-lt"/>
                <a:ea typeface="+mn-ea"/>
                <a:cs typeface="+mn-cs"/>
              </a:rPr>
              <a:t>no change</a:t>
            </a:r>
            <a:r>
              <a:rPr lang="en-US" sz="1200" b="0" i="0" u="none" strike="noStrike" kern="1200" baseline="0" dirty="0">
                <a:solidFill>
                  <a:schemeClr val="tx1"/>
                </a:solidFill>
                <a:latin typeface="+mn-lt"/>
                <a:ea typeface="+mn-ea"/>
                <a:cs typeface="+mn-cs"/>
              </a:rPr>
              <a:t>. Yet this underestimates people’s capacity to </a:t>
            </a:r>
            <a:r>
              <a:rPr lang="en-US" sz="1200" b="0" i="1" u="none" strike="noStrike" kern="1200" baseline="0" dirty="0">
                <a:solidFill>
                  <a:schemeClr val="tx1"/>
                </a:solidFill>
                <a:latin typeface="+mn-lt"/>
                <a:ea typeface="+mn-ea"/>
                <a:cs typeface="+mn-cs"/>
              </a:rPr>
              <a:t>thrive </a:t>
            </a:r>
            <a:r>
              <a:rPr lang="en-US" sz="1200" b="0" i="0" u="none" strike="noStrike" kern="1200" baseline="0" dirty="0">
                <a:solidFill>
                  <a:schemeClr val="tx1"/>
                </a:solidFill>
                <a:latin typeface="+mn-lt"/>
                <a:ea typeface="+mn-ea"/>
                <a:cs typeface="+mn-cs"/>
              </a:rPr>
              <a:t>in adversity (</a:t>
            </a:r>
            <a:r>
              <a:rPr lang="en-US" sz="1200" b="0" i="0" u="none" strike="noStrike" kern="1200" baseline="0" dirty="0" err="1">
                <a:solidFill>
                  <a:schemeClr val="tx1"/>
                </a:solidFill>
                <a:latin typeface="+mn-lt"/>
                <a:ea typeface="+mn-ea"/>
                <a:cs typeface="+mn-cs"/>
              </a:rPr>
              <a:t>Bonanno</a:t>
            </a:r>
            <a:r>
              <a:rPr lang="en-US" sz="1200" b="0" i="0" u="none" strike="noStrike" kern="1200" baseline="0" dirty="0">
                <a:solidFill>
                  <a:schemeClr val="tx1"/>
                </a:solidFill>
                <a:latin typeface="+mn-lt"/>
                <a:ea typeface="+mn-ea"/>
                <a:cs typeface="+mn-cs"/>
              </a:rPr>
              <a:t>, 2008), and is not in line with a growing body of research which shows that a significant proportion of people who have experienced trauma report </a:t>
            </a:r>
            <a:r>
              <a:rPr lang="en-US" sz="1200" b="0" i="1" u="none" strike="noStrike" kern="1200" baseline="0" dirty="0">
                <a:solidFill>
                  <a:schemeClr val="tx1"/>
                </a:solidFill>
                <a:latin typeface="+mn-lt"/>
                <a:ea typeface="+mn-ea"/>
                <a:cs typeface="+mn-cs"/>
              </a:rPr>
              <a:t>post-traumatic growth </a:t>
            </a:r>
            <a:r>
              <a:rPr lang="en-US" sz="1200" b="0" i="0" u="none" strike="noStrike" kern="1200" baseline="0" dirty="0">
                <a:solidFill>
                  <a:schemeClr val="tx1"/>
                </a:solidFill>
                <a:latin typeface="+mn-lt"/>
                <a:ea typeface="+mn-ea"/>
                <a:cs typeface="+mn-cs"/>
              </a:rPr>
              <a:t>– the perception that the experience of trauma has led to some kind of improvement (in one’s self or social relationships, or in life more generally; e.g., see </a:t>
            </a:r>
            <a:r>
              <a:rPr lang="en-US" sz="1200" b="0" i="0" u="none" strike="noStrike" kern="1200" baseline="0" dirty="0" err="1">
                <a:solidFill>
                  <a:schemeClr val="tx1"/>
                </a:solidFill>
                <a:latin typeface="+mn-lt"/>
                <a:ea typeface="+mn-ea"/>
                <a:cs typeface="+mn-cs"/>
              </a:rPr>
              <a:t>Lelorain</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Bonnaud-Antignac</a:t>
            </a:r>
            <a:r>
              <a:rPr lang="en-US" sz="1200" b="0" i="0" u="none" strike="noStrike" kern="1200" baseline="0" dirty="0">
                <a:solidFill>
                  <a:schemeClr val="tx1"/>
                </a:solidFill>
                <a:latin typeface="+mn-lt"/>
                <a:ea typeface="+mn-ea"/>
                <a:cs typeface="+mn-cs"/>
              </a:rPr>
              <a:t>, &amp; Florin, 2010; Muldoon et al., in press; Shakespeare- Finch, Smith, </a:t>
            </a:r>
            <a:r>
              <a:rPr lang="en-US" sz="1200" b="0" i="0" u="none" strike="noStrike" kern="1200" baseline="0" dirty="0" err="1">
                <a:solidFill>
                  <a:schemeClr val="tx1"/>
                </a:solidFill>
                <a:latin typeface="+mn-lt"/>
                <a:ea typeface="+mn-ea"/>
                <a:cs typeface="+mn-cs"/>
              </a:rPr>
              <a:t>Gow</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Embelton</a:t>
            </a:r>
            <a:r>
              <a:rPr lang="en-US" sz="1200" b="0" i="0" u="none" strike="noStrike" kern="1200" baseline="0" dirty="0">
                <a:solidFill>
                  <a:schemeClr val="tx1"/>
                </a:solidFill>
                <a:latin typeface="+mn-lt"/>
                <a:ea typeface="+mn-ea"/>
                <a:cs typeface="+mn-cs"/>
              </a:rPr>
              <a:t>, &amp; Baird, 2003; Tedeschi &amp; Calhoun, 2004). Third, a resilience-oriented framework could be construed as shifting responsibility for poor mental health </a:t>
            </a:r>
            <a:r>
              <a:rPr lang="en-US" sz="1200" b="0" i="1" u="none" strike="noStrike" kern="1200" baseline="0" dirty="0">
                <a:solidFill>
                  <a:schemeClr val="tx1"/>
                </a:solidFill>
                <a:latin typeface="+mn-lt"/>
                <a:ea typeface="+mn-ea"/>
                <a:cs typeface="+mn-cs"/>
              </a:rPr>
              <a:t>away </a:t>
            </a:r>
            <a:r>
              <a:rPr lang="en-US" sz="1200" b="0" i="0" u="none" strike="noStrike" kern="1200" baseline="0" dirty="0">
                <a:solidFill>
                  <a:schemeClr val="tx1"/>
                </a:solidFill>
                <a:latin typeface="+mn-lt"/>
                <a:ea typeface="+mn-ea"/>
                <a:cs typeface="+mn-cs"/>
              </a:rPr>
              <a:t>from stressors and events (and the systems and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in which they are embedded), and instead placing it on individuals (Oliver, 2017). This is reflected in the emergence of ‘resilience training’, which often focuses on providing individuals with the tools or skills to help them withstand stressors (e.g., see Fletcher &amp; Sarkar, 2016; Grant, </a:t>
            </a:r>
            <a:r>
              <a:rPr lang="en-US" sz="1200" b="0" i="0" u="none" strike="noStrike" kern="1200" baseline="0" dirty="0" err="1">
                <a:solidFill>
                  <a:schemeClr val="tx1"/>
                </a:solidFill>
                <a:latin typeface="+mn-lt"/>
                <a:ea typeface="+mn-ea"/>
                <a:cs typeface="+mn-cs"/>
              </a:rPr>
              <a:t>Curtayne</a:t>
            </a:r>
            <a:r>
              <a:rPr lang="en-US" sz="1200" b="0" i="0" u="none" strike="noStrike" kern="1200" baseline="0" dirty="0">
                <a:solidFill>
                  <a:schemeClr val="tx1"/>
                </a:solidFill>
                <a:latin typeface="+mn-lt"/>
                <a:ea typeface="+mn-ea"/>
                <a:cs typeface="+mn-cs"/>
              </a:rPr>
              <a:t>, &amp; Burton, 2009; Pidgeon, Ford, &amp; </a:t>
            </a:r>
            <a:r>
              <a:rPr lang="en-US" sz="1200" b="0" i="0" u="none" strike="noStrike" kern="1200" baseline="0" dirty="0" err="1">
                <a:solidFill>
                  <a:schemeClr val="tx1"/>
                </a:solidFill>
                <a:latin typeface="+mn-lt"/>
                <a:ea typeface="+mn-ea"/>
                <a:cs typeface="+mn-cs"/>
              </a:rPr>
              <a:t>Klaassen</a:t>
            </a:r>
            <a:r>
              <a:rPr lang="en-US" sz="1200" b="0" i="0" u="none" strike="noStrike" kern="1200" baseline="0" dirty="0">
                <a:solidFill>
                  <a:schemeClr val="tx1"/>
                </a:solidFill>
                <a:latin typeface="+mn-lt"/>
                <a:ea typeface="+mn-ea"/>
                <a:cs typeface="+mn-cs"/>
              </a:rPr>
              <a:t>, 2014). However, resilience training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that overlook broader structural and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factors can be considered ‘incomplete interventions’ (Taylor, 2019, p. 10). </a:t>
            </a:r>
          </a:p>
          <a:p>
            <a:r>
              <a:rPr lang="en-US" sz="1200" b="0" i="0" u="none" strike="noStrike" kern="1200" baseline="0" dirty="0">
                <a:solidFill>
                  <a:schemeClr val="tx1"/>
                </a:solidFill>
                <a:latin typeface="+mn-lt"/>
                <a:ea typeface="+mn-ea"/>
                <a:cs typeface="+mn-cs"/>
              </a:rPr>
              <a:t>Acknowledging these critiques, in this chapter we focus predominantly on the broader concept of mental health, yet note that the evidence we review, and the propositions that we make, also have specific relevance for boosting resilience. As indicated above, our primary focus here is on what can be done in a sports context (and particularly in an elite sports context where stressors can be especially challenging) to enhance mental health and resilience. In line with what has come to be known as </a:t>
            </a:r>
            <a:r>
              <a:rPr lang="en-US" sz="1200" b="0" i="1" u="none" strike="noStrike" kern="1200" baseline="0" dirty="0">
                <a:solidFill>
                  <a:schemeClr val="tx1"/>
                </a:solidFill>
                <a:latin typeface="+mn-lt"/>
                <a:ea typeface="+mn-ea"/>
                <a:cs typeface="+mn-cs"/>
              </a:rPr>
              <a:t>the social cure approach </a:t>
            </a:r>
            <a:r>
              <a:rPr lang="en-US" sz="1200" b="0" i="0" u="none" strike="noStrike" kern="1200" baseline="0" dirty="0">
                <a:solidFill>
                  <a:schemeClr val="tx1"/>
                </a:solidFill>
                <a:latin typeface="+mn-lt"/>
                <a:ea typeface="+mn-ea"/>
                <a:cs typeface="+mn-cs"/>
              </a:rPr>
              <a:t>(after Jetten et al., 2012), a key message of the chapter is that paying attention to the quality of athletes’ </a:t>
            </a:r>
            <a:r>
              <a:rPr lang="en-US" sz="1200" b="0" i="1" u="none" strike="noStrike" kern="1200" baseline="0" dirty="0">
                <a:solidFill>
                  <a:schemeClr val="tx1"/>
                </a:solidFill>
                <a:latin typeface="+mn-lt"/>
                <a:ea typeface="+mn-ea"/>
                <a:cs typeface="+mn-cs"/>
              </a:rPr>
              <a:t>group lives</a:t>
            </a:r>
            <a:r>
              <a:rPr lang="en-US" sz="1200" b="0" i="0" u="none" strike="noStrike" kern="1200" baseline="0" dirty="0">
                <a:solidFill>
                  <a:schemeClr val="tx1"/>
                </a:solidFill>
                <a:latin typeface="+mn-lt"/>
                <a:ea typeface="+mn-ea"/>
                <a:cs typeface="+mn-cs"/>
              </a:rPr>
              <a:t>, and working to ensure that these are as meaningful and positive as possible, is critical to achieving this goal.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5</a:t>
            </a:fld>
            <a:endParaRPr lang="en-GB"/>
          </a:p>
        </p:txBody>
      </p:sp>
    </p:spTree>
    <p:extLst>
      <p:ext uri="{BB962C8B-B14F-4D97-AF65-F5344CB8AC3E}">
        <p14:creationId xmlns:p14="http://schemas.microsoft.com/office/powerpoint/2010/main" val="2814941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b="0" i="0" u="none" strike="noStrike" kern="1200" baseline="0" dirty="0">
                <a:solidFill>
                  <a:schemeClr val="tx1"/>
                </a:solidFill>
                <a:latin typeface="+mn-lt"/>
                <a:ea typeface="+mn-ea"/>
                <a:cs typeface="+mn-cs"/>
              </a:rPr>
              <a:t>Traditional approaches to mental health in sport have tended to focus on mental </a:t>
            </a:r>
            <a:r>
              <a:rPr lang="en-US" sz="1200" b="0" i="1" u="none" strike="noStrike" kern="1200" baseline="0" dirty="0">
                <a:solidFill>
                  <a:schemeClr val="tx1"/>
                </a:solidFill>
                <a:latin typeface="+mn-lt"/>
                <a:ea typeface="+mn-ea"/>
                <a:cs typeface="+mn-cs"/>
              </a:rPr>
              <a:t>ill</a:t>
            </a:r>
            <a:r>
              <a:rPr lang="en-US" sz="1200" b="0" i="0" u="none" strike="noStrike" kern="1200" baseline="0" dirty="0">
                <a:solidFill>
                  <a:schemeClr val="tx1"/>
                </a:solidFill>
                <a:latin typeface="+mn-lt"/>
                <a:ea typeface="+mn-ea"/>
                <a:cs typeface="+mn-cs"/>
              </a:rPr>
              <a:t>-health. More specifically, a common approach in sport (as well as in many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contexts) has been to view people who exhibit signs of extreme stress or mental illness as aberrant exceptions to the assumed norm and who require targeted intervention (Kelly, </a:t>
            </a:r>
            <a:r>
              <a:rPr lang="en-US" sz="1200" b="0" i="0" u="none" strike="noStrike" kern="1200" baseline="0" dirty="0" err="1">
                <a:solidFill>
                  <a:schemeClr val="tx1"/>
                </a:solidFill>
                <a:latin typeface="+mn-lt"/>
                <a:ea typeface="+mn-ea"/>
                <a:cs typeface="+mn-cs"/>
              </a:rPr>
              <a:t>Jorm</a:t>
            </a:r>
            <a:r>
              <a:rPr lang="en-US" sz="1200" b="0" i="0" u="none" strike="noStrike" kern="1200" baseline="0" dirty="0">
                <a:solidFill>
                  <a:schemeClr val="tx1"/>
                </a:solidFill>
                <a:latin typeface="+mn-lt"/>
                <a:ea typeface="+mn-ea"/>
                <a:cs typeface="+mn-cs"/>
              </a:rPr>
              <a:t>, &amp; Wright, 2007; Saxena, Thornicroft, Knapp, &amp; Whiteford, 2007). In sport, this perspective has created a culture in which athletes have often been unwilling to seek psychological help for fear of losing playing time, their starting role, or even their contract (Bauman, 2016). In support of this point, a recent review indicated that stigma remains the biggest barrier to athletes seeking mental health treatment (</a:t>
            </a:r>
            <a:r>
              <a:rPr lang="en-US" sz="1200" b="0" i="0" u="none" strike="noStrike" kern="1200" baseline="0" dirty="0" err="1">
                <a:solidFill>
                  <a:schemeClr val="tx1"/>
                </a:solidFill>
                <a:latin typeface="+mn-lt"/>
                <a:ea typeface="+mn-ea"/>
                <a:cs typeface="+mn-cs"/>
              </a:rPr>
              <a:t>Castaldelli</a:t>
            </a:r>
            <a:r>
              <a:rPr lang="en-US" sz="1200" b="0" i="0" u="none" strike="noStrike" kern="1200" baseline="0" dirty="0">
                <a:solidFill>
                  <a:schemeClr val="tx1"/>
                </a:solidFill>
                <a:latin typeface="+mn-lt"/>
                <a:ea typeface="+mn-ea"/>
                <a:cs typeface="+mn-cs"/>
              </a:rPr>
              <a:t>-Maia et al., 2019). </a:t>
            </a:r>
          </a:p>
          <a:p>
            <a:r>
              <a:rPr lang="en-US" sz="1200" b="0" i="0" u="none" strike="noStrike" kern="1200" baseline="0" dirty="0">
                <a:solidFill>
                  <a:schemeClr val="tx1"/>
                </a:solidFill>
                <a:latin typeface="+mn-lt"/>
                <a:ea typeface="+mn-ea"/>
                <a:cs typeface="+mn-cs"/>
              </a:rPr>
              <a:t>However, with growing appreciation of the issue of mental health in sport, it is becoming more common for athletes to receive appropriate support and less common for them to face discrimination. Indeed, today explicit efforts are being made to improve understanding of mental health among coaches, support staff and administrators, and to increase their confidence to engage with and provide support to athletes who they suspect are struggling (e.g., see </a:t>
            </a:r>
            <a:r>
              <a:rPr lang="en-US" sz="1200" b="0" i="0" u="none" strike="noStrike" kern="1200" baseline="0" dirty="0" err="1">
                <a:solidFill>
                  <a:schemeClr val="tx1"/>
                </a:solidFill>
                <a:latin typeface="+mn-lt"/>
                <a:ea typeface="+mn-ea"/>
                <a:cs typeface="+mn-cs"/>
              </a:rPr>
              <a:t>Sebbens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Hassmén</a:t>
            </a:r>
            <a:r>
              <a:rPr lang="en-US" sz="1200" b="0" i="0" u="none" strike="noStrike" kern="1200" baseline="0" dirty="0">
                <a:solidFill>
                  <a:schemeClr val="tx1"/>
                </a:solidFill>
                <a:latin typeface="+mn-lt"/>
                <a:ea typeface="+mn-ea"/>
                <a:cs typeface="+mn-cs"/>
              </a:rPr>
              <a:t>, Crisp, &amp; </a:t>
            </a:r>
            <a:r>
              <a:rPr lang="en-US" sz="1200" b="0" i="0" u="none" strike="noStrike" kern="1200" baseline="0" dirty="0" err="1">
                <a:solidFill>
                  <a:schemeClr val="tx1"/>
                </a:solidFill>
                <a:latin typeface="+mn-lt"/>
                <a:ea typeface="+mn-ea"/>
                <a:cs typeface="+mn-cs"/>
              </a:rPr>
              <a:t>Wensley</a:t>
            </a:r>
            <a:r>
              <a:rPr lang="en-US" sz="1200" b="0" i="0" u="none" strike="noStrike" kern="1200" baseline="0" dirty="0">
                <a:solidFill>
                  <a:schemeClr val="tx1"/>
                </a:solidFill>
                <a:latin typeface="+mn-lt"/>
                <a:ea typeface="+mn-ea"/>
                <a:cs typeface="+mn-cs"/>
              </a:rPr>
              <a:t>, 2016). Often, the support that athletes ultimately receive involves referral for treatment of some kind, with the costs of this covered by their club, their sport’s governing body or (particularly in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contexts) their employer (e.g., see Moesch et al., 2018).</a:t>
            </a:r>
          </a:p>
          <a:p>
            <a:r>
              <a:rPr lang="en-US" sz="1200" b="0" i="0" u="none" strike="noStrike" kern="1200" baseline="0" dirty="0">
                <a:solidFill>
                  <a:schemeClr val="tx1"/>
                </a:solidFill>
                <a:latin typeface="+mn-lt"/>
                <a:ea typeface="+mn-ea"/>
                <a:cs typeface="+mn-cs"/>
              </a:rPr>
              <a:t>This </a:t>
            </a:r>
            <a:r>
              <a:rPr lang="en-US" sz="1200" b="0" i="1" u="none" strike="noStrike" kern="1200" baseline="0" dirty="0">
                <a:solidFill>
                  <a:schemeClr val="tx1"/>
                </a:solidFill>
                <a:latin typeface="+mn-lt"/>
                <a:ea typeface="+mn-ea"/>
                <a:cs typeface="+mn-cs"/>
              </a:rPr>
              <a:t>identify-and-refer model </a:t>
            </a:r>
            <a:r>
              <a:rPr lang="en-US" sz="1200" b="0" i="0" u="none" strike="noStrike" kern="1200" baseline="0" dirty="0">
                <a:solidFill>
                  <a:schemeClr val="tx1"/>
                </a:solidFill>
                <a:latin typeface="+mn-lt"/>
                <a:ea typeface="+mn-ea"/>
                <a:cs typeface="+mn-cs"/>
              </a:rPr>
              <a:t>is probably the dominant approach to mental health in sport and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contexts. It is embodied in the rise of Employee Assistance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whereby employers subcontract external parties to offer counselling support to their employees (Cooper, </a:t>
            </a:r>
            <a:r>
              <a:rPr lang="en-US" sz="1200" b="0" i="0" u="none" strike="noStrike" kern="1200" baseline="0" dirty="0" err="1">
                <a:solidFill>
                  <a:schemeClr val="tx1"/>
                </a:solidFill>
                <a:latin typeface="+mn-lt"/>
                <a:ea typeface="+mn-ea"/>
                <a:cs typeface="+mn-cs"/>
              </a:rPr>
              <a:t>Dewe</a:t>
            </a:r>
            <a:r>
              <a:rPr lang="en-US" sz="1200" b="0" i="0" u="none" strike="noStrike" kern="1200" baseline="0" dirty="0">
                <a:solidFill>
                  <a:schemeClr val="tx1"/>
                </a:solidFill>
                <a:latin typeface="+mn-lt"/>
                <a:ea typeface="+mn-ea"/>
                <a:cs typeface="+mn-cs"/>
              </a:rPr>
              <a:t>, &amp; O’Driscoll, 2003). Along similar lines, the role of sport and exercise psychologists has transformed in recent times so that in addition to their traditional performance-focused role, they are now responsible for ensuring that athletes receive appropriate mental health support and, in some countries, for directly treating athletes’ mental ill-health (Moesch et al., 2018; Weir, 2018).</a:t>
            </a:r>
          </a:p>
          <a:p>
            <a:r>
              <a:rPr lang="en-US" sz="1200" b="0" i="0" u="none" strike="noStrike" kern="1200" baseline="0" dirty="0">
                <a:solidFill>
                  <a:schemeClr val="tx1"/>
                </a:solidFill>
                <a:latin typeface="+mn-lt"/>
                <a:ea typeface="+mn-ea"/>
                <a:cs typeface="+mn-cs"/>
              </a:rPr>
              <a:t>The identify-and-refer model of mental health has several strengths. Perhaps most importantly, it vastly increases the likelihood that people who are struggling will receive appropriate support from a qualified health professional. It also involves the employer or club taking some responsibility (e.g., financial and moral) for supporting their athletes. However, the model also has a number of notable limitations.</a:t>
            </a:r>
          </a:p>
          <a:p>
            <a:r>
              <a:rPr lang="en-US" sz="1200" b="0" i="0" u="none" strike="noStrike" kern="1200" baseline="0" dirty="0">
                <a:solidFill>
                  <a:schemeClr val="tx1"/>
                </a:solidFill>
                <a:latin typeface="+mn-lt"/>
                <a:ea typeface="+mn-ea"/>
                <a:cs typeface="+mn-cs"/>
              </a:rPr>
              <a:t>First, it assumes that the drivers of mental health (or ill-health) are contained within individuals and thus, by extension, that providing treatment to those individuals will resolve the presenting problem. This overlooks the contribution to mental ill-health made by numerous factors that are </a:t>
            </a:r>
            <a:r>
              <a:rPr lang="en-US" sz="1200" b="0" i="1" u="none" strike="noStrike" kern="1200" baseline="0" dirty="0">
                <a:solidFill>
                  <a:schemeClr val="tx1"/>
                </a:solidFill>
                <a:latin typeface="+mn-lt"/>
                <a:ea typeface="+mn-ea"/>
                <a:cs typeface="+mn-cs"/>
              </a:rPr>
              <a:t>outside the individual </a:t>
            </a:r>
            <a:r>
              <a:rPr lang="en-US" sz="1200" b="0" i="0" u="none" strike="noStrike" kern="1200" baseline="0" dirty="0">
                <a:solidFill>
                  <a:schemeClr val="tx1"/>
                </a:solidFill>
                <a:latin typeface="+mn-lt"/>
                <a:ea typeface="+mn-ea"/>
                <a:cs typeface="+mn-cs"/>
              </a:rPr>
              <a:t>(e.g., external pressures, toxic team environments and poor leadership; Montano, </a:t>
            </a:r>
            <a:r>
              <a:rPr lang="en-US" sz="1200" b="0" i="0" u="none" strike="noStrike" kern="1200" baseline="0" dirty="0" err="1">
                <a:solidFill>
                  <a:schemeClr val="tx1"/>
                </a:solidFill>
                <a:latin typeface="+mn-lt"/>
                <a:ea typeface="+mn-ea"/>
                <a:cs typeface="+mn-cs"/>
              </a:rPr>
              <a:t>Reeske</a:t>
            </a:r>
            <a:r>
              <a:rPr lang="en-US" sz="1200" b="0" i="0" u="none" strike="noStrike" kern="1200" baseline="0" dirty="0">
                <a:solidFill>
                  <a:schemeClr val="tx1"/>
                </a:solidFill>
                <a:latin typeface="+mn-lt"/>
                <a:ea typeface="+mn-ea"/>
                <a:cs typeface="+mn-cs"/>
              </a:rPr>
              <a:t>, Franke, &amp; </a:t>
            </a:r>
            <a:r>
              <a:rPr lang="en-US" sz="1200" b="0" i="0" u="none" strike="noStrike" kern="1200" baseline="0" dirty="0" err="1">
                <a:solidFill>
                  <a:schemeClr val="tx1"/>
                </a:solidFill>
                <a:latin typeface="+mn-lt"/>
                <a:ea typeface="+mn-ea"/>
                <a:cs typeface="+mn-cs"/>
              </a:rPr>
              <a:t>Hüffmeier</a:t>
            </a:r>
            <a:r>
              <a:rPr lang="en-US" sz="1200" b="0" i="0" u="none" strike="noStrike" kern="1200" baseline="0" dirty="0">
                <a:solidFill>
                  <a:schemeClr val="tx1"/>
                </a:solidFill>
                <a:latin typeface="+mn-lt"/>
                <a:ea typeface="+mn-ea"/>
                <a:cs typeface="+mn-cs"/>
              </a:rPr>
              <a:t>, 2017; </a:t>
            </a:r>
            <a:r>
              <a:rPr lang="en-US" sz="1200" b="0" i="0" u="none" strike="noStrike" kern="1200" baseline="0" dirty="0" err="1">
                <a:solidFill>
                  <a:schemeClr val="tx1"/>
                </a:solidFill>
                <a:latin typeface="+mn-lt"/>
                <a:ea typeface="+mn-ea"/>
                <a:cs typeface="+mn-cs"/>
              </a:rPr>
              <a:t>Noblet</a:t>
            </a:r>
            <a:r>
              <a:rPr lang="en-US" sz="1200" b="0" i="0" u="none" strike="noStrike" kern="1200" baseline="0" dirty="0">
                <a:solidFill>
                  <a:schemeClr val="tx1"/>
                </a:solidFill>
                <a:latin typeface="+mn-lt"/>
                <a:ea typeface="+mn-ea"/>
                <a:cs typeface="+mn-cs"/>
              </a:rPr>
              <a:t> &amp; Gifford, 2002; </a:t>
            </a:r>
            <a:r>
              <a:rPr lang="en-US" sz="1200" b="0" i="0" u="none" strike="noStrike" kern="1200" baseline="0" dirty="0" err="1">
                <a:solidFill>
                  <a:schemeClr val="tx1"/>
                </a:solidFill>
                <a:latin typeface="+mn-lt"/>
                <a:ea typeface="+mn-ea"/>
                <a:cs typeface="+mn-cs"/>
              </a:rPr>
              <a:t>Sinokki</a:t>
            </a:r>
            <a:r>
              <a:rPr lang="en-US" sz="1200" b="0" i="0" u="none" strike="noStrike" kern="1200" baseline="0" dirty="0">
                <a:solidFill>
                  <a:schemeClr val="tx1"/>
                </a:solidFill>
                <a:latin typeface="+mn-lt"/>
                <a:ea typeface="+mn-ea"/>
                <a:cs typeface="+mn-cs"/>
              </a:rPr>
              <a:t> et al., 2009). Crucially, the model also overlooks the potential to promote good health by attending to these factors.</a:t>
            </a:r>
          </a:p>
          <a:p>
            <a:r>
              <a:rPr lang="en-US" sz="1200" b="0" i="0" u="none" strike="noStrike" kern="1200" baseline="0" dirty="0">
                <a:solidFill>
                  <a:schemeClr val="tx1"/>
                </a:solidFill>
                <a:latin typeface="+mn-lt"/>
                <a:ea typeface="+mn-ea"/>
                <a:cs typeface="+mn-cs"/>
              </a:rPr>
              <a:t>Second, the identity-and-refer model requires that people in need of support are </a:t>
            </a:r>
            <a:r>
              <a:rPr lang="en-US" sz="1200" b="0" i="1" u="none" strike="noStrike" kern="1200" baseline="0" dirty="0">
                <a:solidFill>
                  <a:schemeClr val="tx1"/>
                </a:solidFill>
                <a:latin typeface="+mn-lt"/>
                <a:ea typeface="+mn-ea"/>
                <a:cs typeface="+mn-cs"/>
              </a:rPr>
              <a:t>accurately identified</a:t>
            </a:r>
            <a:r>
              <a:rPr lang="en-US" sz="1200" b="0" i="0" u="none" strike="noStrike" kern="1200" baseline="0" dirty="0">
                <a:solidFill>
                  <a:schemeClr val="tx1"/>
                </a:solidFill>
                <a:latin typeface="+mn-lt"/>
                <a:ea typeface="+mn-ea"/>
                <a:cs typeface="+mn-cs"/>
              </a:rPr>
              <a:t>. This can never be guaranteed, and is a particular problem in sport where responsibility for identifying individuals that need support often falls to people who have no mental health qualifications (e.g., coaches, teammates and support staff; Moesch et al., 2018; </a:t>
            </a:r>
            <a:r>
              <a:rPr lang="en-US" sz="1200" b="0" i="0" u="none" strike="noStrike" kern="1200" baseline="0" dirty="0" err="1">
                <a:solidFill>
                  <a:schemeClr val="tx1"/>
                </a:solidFill>
                <a:latin typeface="+mn-lt"/>
                <a:ea typeface="+mn-ea"/>
                <a:cs typeface="+mn-cs"/>
              </a:rPr>
              <a:t>Sebbens</a:t>
            </a:r>
            <a:r>
              <a:rPr lang="en-US" sz="1200" b="0" i="0" u="none" strike="noStrike" kern="1200" baseline="0" dirty="0">
                <a:solidFill>
                  <a:schemeClr val="tx1"/>
                </a:solidFill>
                <a:latin typeface="+mn-lt"/>
                <a:ea typeface="+mn-ea"/>
                <a:cs typeface="+mn-cs"/>
              </a:rPr>
              <a:t> et al., 2016). For instance, many services and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that have been put in place by sports governing bodies and trade unions rely on athletes (a) </a:t>
            </a:r>
            <a:r>
              <a:rPr lang="en-US" sz="1200" b="0" i="0" u="none" strike="noStrike" kern="1200" baseline="0" dirty="0" err="1">
                <a:solidFill>
                  <a:schemeClr val="tx1"/>
                </a:solidFill>
                <a:latin typeface="+mn-lt"/>
                <a:ea typeface="+mn-ea"/>
                <a:cs typeface="+mn-cs"/>
              </a:rPr>
              <a:t>realising</a:t>
            </a:r>
            <a:r>
              <a:rPr lang="en-US" sz="1200" b="0" i="0" u="none" strike="noStrike" kern="1200" baseline="0" dirty="0">
                <a:solidFill>
                  <a:schemeClr val="tx1"/>
                </a:solidFill>
                <a:latin typeface="+mn-lt"/>
                <a:ea typeface="+mn-ea"/>
                <a:cs typeface="+mn-cs"/>
              </a:rPr>
              <a:t> that the services and </a:t>
            </a:r>
            <a:r>
              <a:rPr lang="en-US" sz="1200" b="0" i="0" u="none" strike="noStrike" kern="1200" baseline="0" dirty="0" err="1">
                <a:solidFill>
                  <a:schemeClr val="tx1"/>
                </a:solidFill>
                <a:latin typeface="+mn-lt"/>
                <a:ea typeface="+mn-ea"/>
                <a:cs typeface="+mn-cs"/>
              </a:rPr>
              <a:t>programmes</a:t>
            </a:r>
            <a:r>
              <a:rPr lang="en-US" sz="1200" b="0" i="0" u="none" strike="noStrike" kern="1200" baseline="0" dirty="0">
                <a:solidFill>
                  <a:schemeClr val="tx1"/>
                </a:solidFill>
                <a:latin typeface="+mn-lt"/>
                <a:ea typeface="+mn-ea"/>
                <a:cs typeface="+mn-cs"/>
              </a:rPr>
              <a:t> exist, (b) understanding and acknowledging that they have a problem, and (c) contacting the support services directly (e.g., see Professional Cricketers’ Association, 2019; The Professional Football Association, 2019). In practice, this means that access to support is often delayed or only provided to people whose mental health has significantly deteriorated.</a:t>
            </a:r>
          </a:p>
          <a:p>
            <a:r>
              <a:rPr lang="en-US" sz="1200" b="0" i="0" u="none" strike="noStrike" kern="1200" baseline="0" dirty="0">
                <a:solidFill>
                  <a:schemeClr val="tx1"/>
                </a:solidFill>
                <a:latin typeface="+mn-lt"/>
                <a:ea typeface="+mn-ea"/>
                <a:cs typeface="+mn-cs"/>
              </a:rPr>
              <a:t>Third, while it would be negligent to ignore symptoms of mental ill-health, the treatment-focused approach is typically much more </a:t>
            </a:r>
            <a:r>
              <a:rPr lang="en-US" sz="1200" b="0" i="1" u="none" strike="noStrike" kern="1200" baseline="0" dirty="0">
                <a:solidFill>
                  <a:schemeClr val="tx1"/>
                </a:solidFill>
                <a:latin typeface="+mn-lt"/>
                <a:ea typeface="+mn-ea"/>
                <a:cs typeface="+mn-cs"/>
              </a:rPr>
              <a:t>expensive </a:t>
            </a:r>
            <a:r>
              <a:rPr lang="en-US" sz="1200" b="0" i="0" u="none" strike="noStrike" kern="1200" baseline="0" dirty="0">
                <a:solidFill>
                  <a:schemeClr val="tx1"/>
                </a:solidFill>
                <a:latin typeface="+mn-lt"/>
                <a:ea typeface="+mn-ea"/>
                <a:cs typeface="+mn-cs"/>
              </a:rPr>
              <a:t>than a model which </a:t>
            </a:r>
            <a:r>
              <a:rPr lang="en-US" sz="1200" b="0" i="0" u="none" strike="noStrike" kern="1200" baseline="0" dirty="0" err="1">
                <a:solidFill>
                  <a:schemeClr val="tx1"/>
                </a:solidFill>
                <a:latin typeface="+mn-lt"/>
                <a:ea typeface="+mn-ea"/>
                <a:cs typeface="+mn-cs"/>
              </a:rPr>
              <a:t>prioritises</a:t>
            </a:r>
            <a:r>
              <a:rPr lang="en-US" sz="1200" b="0" i="0" u="none" strike="noStrike" kern="1200" baseline="0" dirty="0">
                <a:solidFill>
                  <a:schemeClr val="tx1"/>
                </a:solidFill>
                <a:latin typeface="+mn-lt"/>
                <a:ea typeface="+mn-ea"/>
                <a:cs typeface="+mn-cs"/>
              </a:rPr>
              <a:t> early intervention or prevention (e.g., see Lynch et al., 2005; O’Connell, Boat, &amp; Warner, 2009; Smit et al., 2006). For instance, in a non-sport context, Filip Smit and colleagues (2006) found that a minimal-contact psychotherapy intervention both (a) reduced the risk of sub-threshold depression patients developing full depressive disorder from 18% to 12% over the course of a year, and (b) had a 70% probability of being more cost-effective than care-as-usual alone. Such findings suggest that the most (cost-) effective way to promote mental health is to provide support to people before problems arise. </a:t>
            </a:r>
          </a:p>
          <a:p>
            <a:r>
              <a:rPr lang="en-US" sz="1200" b="0" i="0" u="none" strike="noStrike" kern="1200" baseline="0" dirty="0">
                <a:solidFill>
                  <a:schemeClr val="tx1"/>
                </a:solidFill>
                <a:latin typeface="+mn-lt"/>
                <a:ea typeface="+mn-ea"/>
                <a:cs typeface="+mn-cs"/>
              </a:rPr>
              <a:t>Fourth, this model does not align with the widely accepted </a:t>
            </a:r>
            <a:r>
              <a:rPr lang="en-US" sz="1200" b="0" i="1" u="none" strike="noStrike" kern="1200" baseline="0" dirty="0">
                <a:solidFill>
                  <a:schemeClr val="tx1"/>
                </a:solidFill>
                <a:latin typeface="+mn-lt"/>
                <a:ea typeface="+mn-ea"/>
                <a:cs typeface="+mn-cs"/>
              </a:rPr>
              <a:t>continuum model of mental health </a:t>
            </a:r>
            <a:r>
              <a:rPr lang="en-US" sz="1200" b="0" i="0" u="none" strike="noStrike" kern="1200" baseline="0" dirty="0">
                <a:solidFill>
                  <a:schemeClr val="tx1"/>
                </a:solidFill>
                <a:latin typeface="+mn-lt"/>
                <a:ea typeface="+mn-ea"/>
                <a:cs typeface="+mn-cs"/>
              </a:rPr>
              <a:t>that we discussed above. For rather than </a:t>
            </a:r>
            <a:r>
              <a:rPr lang="en-US" sz="1200" b="0" i="0" u="none" strike="noStrike" kern="1200" baseline="0" dirty="0" err="1">
                <a:solidFill>
                  <a:schemeClr val="tx1"/>
                </a:solidFill>
                <a:latin typeface="+mn-lt"/>
                <a:ea typeface="+mn-ea"/>
                <a:cs typeface="+mn-cs"/>
              </a:rPr>
              <a:t>recognising</a:t>
            </a:r>
            <a:r>
              <a:rPr lang="en-US" sz="1200" b="0" i="0" u="none" strike="noStrike" kern="1200" baseline="0" dirty="0">
                <a:solidFill>
                  <a:schemeClr val="tx1"/>
                </a:solidFill>
                <a:latin typeface="+mn-lt"/>
                <a:ea typeface="+mn-ea"/>
                <a:cs typeface="+mn-cs"/>
              </a:rPr>
              <a:t> that people’s mental health can fall anywhere along a continuum from excellent to poor, the model creates an arbitrary distinction between those with good and bad mental health (i.e., those who need support and those who do not). </a:t>
            </a:r>
          </a:p>
          <a:p>
            <a:r>
              <a:rPr lang="en-US" sz="1200" b="0" i="0" u="none" strike="noStrike" kern="1200" baseline="0" dirty="0">
                <a:solidFill>
                  <a:schemeClr val="tx1"/>
                </a:solidFill>
                <a:latin typeface="+mn-lt"/>
                <a:ea typeface="+mn-ea"/>
                <a:cs typeface="+mn-cs"/>
              </a:rPr>
              <a:t>Fifth and finally, although this approach to managing mental health has been widely implemented in sport over the course of the last decade, there is </a:t>
            </a:r>
            <a:r>
              <a:rPr lang="en-US" sz="1200" b="0" i="1" u="none" strike="noStrike" kern="1200" baseline="0" dirty="0">
                <a:solidFill>
                  <a:schemeClr val="tx1"/>
                </a:solidFill>
                <a:latin typeface="+mn-lt"/>
                <a:ea typeface="+mn-ea"/>
                <a:cs typeface="+mn-cs"/>
              </a:rPr>
              <a:t>little evidence that it has led to a reduction </a:t>
            </a:r>
            <a:r>
              <a:rPr lang="en-US" sz="1200" b="0" i="0" u="none" strike="noStrike" kern="1200" baseline="0" dirty="0">
                <a:solidFill>
                  <a:schemeClr val="tx1"/>
                </a:solidFill>
                <a:latin typeface="+mn-lt"/>
                <a:ea typeface="+mn-ea"/>
                <a:cs typeface="+mn-cs"/>
              </a:rPr>
              <a:t>in mental ill-health over this same time period (Schinke et al., 2018). In fact, on the contrary, in recent years the Professional Football Association has reported substantial annual </a:t>
            </a:r>
            <a:r>
              <a:rPr lang="en-US" sz="1200" b="0" i="1" u="none" strike="noStrike" kern="1200" baseline="0" dirty="0">
                <a:solidFill>
                  <a:schemeClr val="tx1"/>
                </a:solidFill>
                <a:latin typeface="+mn-lt"/>
                <a:ea typeface="+mn-ea"/>
                <a:cs typeface="+mn-cs"/>
              </a:rPr>
              <a:t>increases </a:t>
            </a:r>
            <a:r>
              <a:rPr lang="en-US" sz="1200" b="0" i="0" u="none" strike="noStrike" kern="1200" baseline="0" dirty="0">
                <a:solidFill>
                  <a:schemeClr val="tx1"/>
                </a:solidFill>
                <a:latin typeface="+mn-lt"/>
                <a:ea typeface="+mn-ea"/>
                <a:cs typeface="+mn-cs"/>
              </a:rPr>
              <a:t>in the number of footballers approaching them with mental health issues (Bower, 2018). However, relevant data are thin on the ground, and so it is not clear whether (or to what extent) reduced stigma and greater trust in available support pathways has contributed to this trend. Nevertheless, there is little evidence that the identify-and-refer model is fully meeting athletes’ needs.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2016969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 further problem with the identify-and-refer model is that the most robust predictors of mental health in the population are </a:t>
            </a:r>
            <a:r>
              <a:rPr lang="en-US" sz="1200" b="0" i="1" u="none" strike="noStrike" kern="1200" baseline="0" dirty="0">
                <a:solidFill>
                  <a:schemeClr val="tx1"/>
                </a:solidFill>
                <a:latin typeface="+mn-lt"/>
                <a:ea typeface="+mn-ea"/>
                <a:cs typeface="+mn-cs"/>
              </a:rPr>
              <a:t>not </a:t>
            </a:r>
            <a:r>
              <a:rPr lang="en-US" sz="1200" b="0" i="0" u="none" strike="noStrike" kern="1200" baseline="0" dirty="0">
                <a:solidFill>
                  <a:schemeClr val="tx1"/>
                </a:solidFill>
                <a:latin typeface="+mn-lt"/>
                <a:ea typeface="+mn-ea"/>
                <a:cs typeface="+mn-cs"/>
              </a:rPr>
              <a:t>the kinds of warning signs that a coach might notice in a struggling team member. So while a player’s personality or their lack of coping skills might be </a:t>
            </a:r>
            <a:r>
              <a:rPr lang="en-US" sz="1200" b="0" i="0" u="none" strike="noStrike" kern="1200" baseline="0" dirty="0" err="1">
                <a:solidFill>
                  <a:schemeClr val="tx1"/>
                </a:solidFill>
                <a:latin typeface="+mn-lt"/>
                <a:ea typeface="+mn-ea"/>
                <a:cs typeface="+mn-cs"/>
              </a:rPr>
              <a:t>recognised</a:t>
            </a:r>
            <a:r>
              <a:rPr lang="en-US" sz="1200" b="0" i="0" u="none" strike="noStrike" kern="1200" baseline="0" dirty="0">
                <a:solidFill>
                  <a:schemeClr val="tx1"/>
                </a:solidFill>
                <a:latin typeface="+mn-lt"/>
                <a:ea typeface="+mn-ea"/>
                <a:cs typeface="+mn-cs"/>
              </a:rPr>
              <a:t> as ‘red flags’, these are not the main predictors of mental ill-health. Instead, the strongest predictors are demographic factors: the wealth of the country and </a:t>
            </a:r>
            <a:r>
              <a:rPr lang="en-US" sz="1200" b="0" i="0" u="none" strike="noStrike" kern="1200" baseline="0" dirty="0" err="1">
                <a:solidFill>
                  <a:schemeClr val="tx1"/>
                </a:solidFill>
                <a:latin typeface="+mn-lt"/>
                <a:ea typeface="+mn-ea"/>
                <a:cs typeface="+mn-cs"/>
              </a:rPr>
              <a:t>neighbourhood</a:t>
            </a:r>
            <a:r>
              <a:rPr lang="en-US" sz="1200" b="0" i="0" u="none" strike="noStrike" kern="1200" baseline="0" dirty="0">
                <a:solidFill>
                  <a:schemeClr val="tx1"/>
                </a:solidFill>
                <a:latin typeface="+mn-lt"/>
                <a:ea typeface="+mn-ea"/>
                <a:cs typeface="+mn-cs"/>
              </a:rPr>
              <a:t> a person lives in, their gender, ethnicity and stage of life (Blas et al., 2011; Marmot, 2005; Vigo, Thornicroft, &amp; </a:t>
            </a:r>
            <a:r>
              <a:rPr lang="en-US" sz="1200" b="0" i="0" u="none" strike="noStrike" kern="1200" baseline="0" dirty="0" err="1">
                <a:solidFill>
                  <a:schemeClr val="tx1"/>
                </a:solidFill>
                <a:latin typeface="+mn-lt"/>
                <a:ea typeface="+mn-ea"/>
                <a:cs typeface="+mn-cs"/>
              </a:rPr>
              <a:t>Atun</a:t>
            </a:r>
            <a:r>
              <a:rPr lang="en-US" sz="1200" b="0" i="0" u="none" strike="noStrike" kern="1200" baseline="0" dirty="0">
                <a:solidFill>
                  <a:schemeClr val="tx1"/>
                </a:solidFill>
                <a:latin typeface="+mn-lt"/>
                <a:ea typeface="+mn-ea"/>
                <a:cs typeface="+mn-cs"/>
              </a:rPr>
              <a:t>, 2016). Accordingly, an alternative framework – one that is much more common in public health research than in sport – focuses on these social determinants of poor mental health which manifest at the level of culture, context and the environment. These factors can both increase the risk of mental health problems or play a protective role. </a:t>
            </a:r>
          </a:p>
          <a:p>
            <a:r>
              <a:rPr lang="en-US" sz="1200" b="0" i="0" u="none" strike="noStrike" kern="1200" baseline="0" dirty="0">
                <a:solidFill>
                  <a:schemeClr val="tx1"/>
                </a:solidFill>
                <a:latin typeface="+mn-lt"/>
                <a:ea typeface="+mn-ea"/>
                <a:cs typeface="+mn-cs"/>
              </a:rPr>
              <a:t>At its heart, this </a:t>
            </a:r>
            <a:r>
              <a:rPr lang="en-US" sz="1200" b="0" i="1" u="none" strike="noStrike" kern="1200" baseline="0" dirty="0">
                <a:solidFill>
                  <a:schemeClr val="tx1"/>
                </a:solidFill>
                <a:latin typeface="+mn-lt"/>
                <a:ea typeface="+mn-ea"/>
                <a:cs typeface="+mn-cs"/>
              </a:rPr>
              <a:t>social determinants approach </a:t>
            </a:r>
            <a:r>
              <a:rPr lang="en-US" sz="1200" b="0" i="0" u="none" strike="noStrike" kern="1200" baseline="0" dirty="0">
                <a:solidFill>
                  <a:schemeClr val="tx1"/>
                </a:solidFill>
                <a:latin typeface="+mn-lt"/>
                <a:ea typeface="+mn-ea"/>
                <a:cs typeface="+mn-cs"/>
              </a:rPr>
              <a:t>focuses on how life circumstances beyond individual control lead to unequal access to resources, and how this in turn leads to unequal health outcomes. This framework further acknowledges that various forms of disadvantage are not unrelated, but instead tend to cluster together. For example, people who are raised in poverty are also more likely to be members of a minority ethnic group, to have a parent with a disability and to attend a school without a counsellor (Cruwys, Berry et al., 2013; Duncan &amp; Corner, 2012). These different risk factors intersect in complex ways and, while each increases the risk of mental ill-health on its own, when more than one is present at the same time the attendant risks can multiply. This is true not only for common forms of mental ill-health (depression and anxiety), but also for severe and chronic mental illness. For example, rates of psychosis onset are higher among recent migrants and in poor, densely populated urban </a:t>
            </a:r>
            <a:r>
              <a:rPr lang="en-US" sz="1200" b="0" i="0" u="none" strike="noStrike" kern="1200" baseline="0" dirty="0" err="1">
                <a:solidFill>
                  <a:schemeClr val="tx1"/>
                </a:solidFill>
                <a:latin typeface="+mn-lt"/>
                <a:ea typeface="+mn-ea"/>
                <a:cs typeface="+mn-cs"/>
              </a:rPr>
              <a:t>centres</a:t>
            </a:r>
            <a:r>
              <a:rPr lang="en-US" sz="1200" b="0" i="0" u="none" strike="noStrike" kern="1200" baseline="0" dirty="0">
                <a:solidFill>
                  <a:schemeClr val="tx1"/>
                </a:solidFill>
                <a:latin typeface="+mn-lt"/>
                <a:ea typeface="+mn-ea"/>
                <a:cs typeface="+mn-cs"/>
              </a:rPr>
              <a:t> (Morgan &amp; Hutchinson, 2010). </a:t>
            </a:r>
          </a:p>
          <a:p>
            <a:r>
              <a:rPr lang="en-US" sz="1200" b="0" i="0" u="none" strike="noStrike" kern="1200" baseline="0" dirty="0">
                <a:solidFill>
                  <a:schemeClr val="tx1"/>
                </a:solidFill>
                <a:latin typeface="+mn-lt"/>
                <a:ea typeface="+mn-ea"/>
                <a:cs typeface="+mn-cs"/>
              </a:rPr>
              <a:t>In the sporting context specifically, a social determinants approach orients our attention towards each person’s ‘load’ of risk factors. Many of these originate not in the immediate team context, but instead in athletes’ life histories. This means that each athlete is not on a ‘level playing field’ when it comes to the likely impact of additional </a:t>
            </a:r>
            <a:r>
              <a:rPr lang="nl-BE"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stressors related to sport, such as an intensive training schedule, conflict with </a:t>
            </a:r>
            <a:r>
              <a:rPr lang="en-US" sz="1200" b="0" i="0" u="none" strike="noStrike" kern="1200" baseline="0" dirty="0" err="1">
                <a:solidFill>
                  <a:schemeClr val="tx1"/>
                </a:solidFill>
                <a:latin typeface="+mn-lt"/>
                <a:ea typeface="+mn-ea"/>
                <a:cs typeface="+mn-cs"/>
              </a:rPr>
              <a:t>teammates,or</a:t>
            </a:r>
            <a:r>
              <a:rPr lang="en-US" sz="1200" b="0" i="0" u="none" strike="noStrike" kern="1200" baseline="0" dirty="0">
                <a:solidFill>
                  <a:schemeClr val="tx1"/>
                </a:solidFill>
                <a:latin typeface="+mn-lt"/>
                <a:ea typeface="+mn-ea"/>
                <a:cs typeface="+mn-cs"/>
              </a:rPr>
              <a:t> a disappointing performance at an international meeting.</a:t>
            </a:r>
          </a:p>
          <a:p>
            <a:r>
              <a:rPr lang="en-US" sz="1200" b="0" i="0" u="none" strike="noStrike" kern="1200" baseline="0" dirty="0">
                <a:solidFill>
                  <a:schemeClr val="tx1"/>
                </a:solidFill>
                <a:latin typeface="+mn-lt"/>
                <a:ea typeface="+mn-ea"/>
                <a:cs typeface="+mn-cs"/>
              </a:rPr>
              <a:t>One strength of the social determinants approach is that it orients assessment and intervention practices towards the social and contextual factors in peoples’ lives that affect mental health. However, this approach also has a number of limitations. First, it </a:t>
            </a:r>
            <a:r>
              <a:rPr lang="en-US" sz="1200" b="0" i="0" u="none" strike="noStrike" kern="1200" baseline="0" dirty="0" err="1">
                <a:solidFill>
                  <a:schemeClr val="tx1"/>
                </a:solidFill>
                <a:latin typeface="+mn-lt"/>
                <a:ea typeface="+mn-ea"/>
                <a:cs typeface="+mn-cs"/>
              </a:rPr>
              <a:t>prioritises</a:t>
            </a:r>
            <a:r>
              <a:rPr lang="en-US" sz="1200" b="0" i="0" u="none" strike="noStrike" kern="1200" baseline="0" dirty="0">
                <a:solidFill>
                  <a:schemeClr val="tx1"/>
                </a:solidFill>
                <a:latin typeface="+mn-lt"/>
                <a:ea typeface="+mn-ea"/>
                <a:cs typeface="+mn-cs"/>
              </a:rPr>
              <a:t> broader structural and social forces, without placing particular emphasis on the importance of local social groups (e.g., clubs or teams). This is problematic because, as we will see, local cultural and normative factors are at least as important as distal factors when it comes to understanding mental health in sport. Second, a framework is needed that allows for dynamic interaction between these multiple levels of analysis. Just as people are shaped by groups, so too they also have the capacity to engage or disengage from groups and, more particularly, to </a:t>
            </a:r>
            <a:r>
              <a:rPr lang="en-US" sz="1200" b="0" i="1" u="none" strike="noStrike" kern="1200" baseline="0" dirty="0">
                <a:solidFill>
                  <a:schemeClr val="tx1"/>
                </a:solidFill>
                <a:latin typeface="+mn-lt"/>
                <a:ea typeface="+mn-ea"/>
                <a:cs typeface="+mn-cs"/>
              </a:rPr>
              <a:t>shape </a:t>
            </a:r>
            <a:r>
              <a:rPr lang="en-US" sz="1200" b="0" i="0" u="none" strike="noStrike" kern="1200" baseline="0" dirty="0">
                <a:solidFill>
                  <a:schemeClr val="tx1"/>
                </a:solidFill>
                <a:latin typeface="+mn-lt"/>
                <a:ea typeface="+mn-ea"/>
                <a:cs typeface="+mn-cs"/>
              </a:rPr>
              <a:t>groups and their norms. There is value, then, in seeking out an alternative to deterministic approaches, which see mental health and resilience as either all about the individual or all about the social context. This ‘middle way’ is one that is charted by the social identity approach.</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7</a:t>
            </a:fld>
            <a:endParaRPr lang="en-GB"/>
          </a:p>
        </p:txBody>
      </p:sp>
    </p:spTree>
    <p:extLst>
      <p:ext uri="{BB962C8B-B14F-4D97-AF65-F5344CB8AC3E}">
        <p14:creationId xmlns:p14="http://schemas.microsoft.com/office/powerpoint/2010/main" val="1121252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mn-ea"/>
                <a:cs typeface="+mn-cs"/>
              </a:rPr>
              <a:t>Acknowledging both the strengths and limitations of existing approaches, in the sections that follow we outline a social identity approach to mental health in sport. Specifically, we draw on a large body of social cure research (conducted in both sporting and non-sporting contexts) to spell out the various ways in which social identities and social identification can play a key role in both </a:t>
            </a:r>
            <a:r>
              <a:rPr lang="en-US" sz="1200" b="0" i="1" u="none" strike="noStrike" kern="1200" baseline="0" dirty="0">
                <a:solidFill>
                  <a:schemeClr val="tx1"/>
                </a:solidFill>
                <a:latin typeface="+mn-lt"/>
                <a:ea typeface="+mn-ea"/>
                <a:cs typeface="+mn-cs"/>
              </a:rPr>
              <a:t>protecting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improving </a:t>
            </a:r>
            <a:r>
              <a:rPr lang="en-US" sz="1200" b="0" i="0" u="none" strike="noStrike" kern="1200" baseline="0" dirty="0">
                <a:solidFill>
                  <a:schemeClr val="tx1"/>
                </a:solidFill>
                <a:latin typeface="+mn-lt"/>
                <a:ea typeface="+mn-ea"/>
                <a:cs typeface="+mn-cs"/>
              </a:rPr>
              <a:t>individuals’ mental health and resilience in sports contexts. Of the five hypotheses outlined in Chapter 2, the health hypothesis – that health and well-being are enhanced by identification with groups that have health-enhancing features – is thus most relevant to our discussion. However, while we address this hypothesis directly in relation to </a:t>
            </a:r>
            <a:r>
              <a:rPr lang="en-US" sz="1200" b="0" i="1" u="none" strike="noStrike" kern="1200" baseline="0" dirty="0">
                <a:solidFill>
                  <a:schemeClr val="tx1"/>
                </a:solidFill>
                <a:latin typeface="+mn-lt"/>
                <a:ea typeface="+mn-ea"/>
                <a:cs typeface="+mn-cs"/>
              </a:rPr>
              <a:t>mental </a:t>
            </a:r>
            <a:r>
              <a:rPr lang="en-US" sz="1200" b="0" i="0" u="none" strike="noStrike" kern="1200" baseline="0" dirty="0">
                <a:solidFill>
                  <a:schemeClr val="tx1"/>
                </a:solidFill>
                <a:latin typeface="+mn-lt"/>
                <a:ea typeface="+mn-ea"/>
                <a:cs typeface="+mn-cs"/>
              </a:rPr>
              <a:t>health, we also make a number of broader assertions that we structure around three key points.</a:t>
            </a:r>
            <a:endParaRPr lang="nl-BE" sz="1200" b="0" i="0" u="none" strike="noStrike" kern="1200" baseline="0" dirty="0">
              <a:solidFill>
                <a:schemeClr val="tx1"/>
              </a:solidFill>
              <a:latin typeface="+mn-lt"/>
              <a:ea typeface="+mn-ea"/>
              <a:cs typeface="+mn-cs"/>
            </a:endParaRPr>
          </a:p>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Over the last decade in particular, a considerable body of evidence has accumulated that speaks to the mental health benefits of group memberships and, more specifically, of the social identities that people develop as members of groups (for a comprehensive review of this so-called </a:t>
            </a:r>
            <a:r>
              <a:rPr lang="en-US" sz="1200" b="0" i="1" u="none" strike="noStrike" kern="1200" baseline="0" dirty="0">
                <a:solidFill>
                  <a:schemeClr val="tx1"/>
                </a:solidFill>
                <a:latin typeface="+mn-lt"/>
                <a:ea typeface="+mn-ea"/>
                <a:cs typeface="+mn-cs"/>
              </a:rPr>
              <a:t>social cure research</a:t>
            </a:r>
            <a:r>
              <a:rPr lang="en-US" sz="1200" b="0" i="0" u="none" strike="noStrike" kern="1200" baseline="0" dirty="0">
                <a:solidFill>
                  <a:schemeClr val="tx1"/>
                </a:solidFill>
                <a:latin typeface="+mn-lt"/>
                <a:ea typeface="+mn-ea"/>
                <a:cs typeface="+mn-cs"/>
              </a:rPr>
              <a:t>, see Haslam, Jetten et al., 2018). More specifically, across contexts that include choirs (Dingle, Brander, Ballantyne, &amp; Baker, 2013), care homes (Haslam et al., 2014) and creative writing groups (Williams, Dingle, Jetten, &amp; Rowan, 2019), research has pointed to the capacity for social identities (a) to </a:t>
            </a:r>
            <a:r>
              <a:rPr lang="en-US" sz="1200" b="0" i="1" u="none" strike="noStrike" kern="1200" baseline="0" dirty="0">
                <a:solidFill>
                  <a:schemeClr val="tx1"/>
                </a:solidFill>
                <a:latin typeface="+mn-lt"/>
                <a:ea typeface="+mn-ea"/>
                <a:cs typeface="+mn-cs"/>
              </a:rPr>
              <a:t>protect </a:t>
            </a:r>
            <a:r>
              <a:rPr lang="en-US" sz="1200" b="0" i="0" u="none" strike="noStrike" kern="1200" baseline="0" dirty="0">
                <a:solidFill>
                  <a:schemeClr val="tx1"/>
                </a:solidFill>
                <a:latin typeface="+mn-lt"/>
                <a:ea typeface="+mn-ea"/>
                <a:cs typeface="+mn-cs"/>
              </a:rPr>
              <a:t>people against threats to their mental health, and (b) to </a:t>
            </a:r>
            <a:r>
              <a:rPr lang="en-US" sz="1200" b="0" i="1" u="none" strike="noStrike" kern="1200" baseline="0" dirty="0">
                <a:solidFill>
                  <a:schemeClr val="tx1"/>
                </a:solidFill>
                <a:latin typeface="+mn-lt"/>
                <a:ea typeface="+mn-ea"/>
                <a:cs typeface="+mn-cs"/>
              </a:rPr>
              <a:t>alleviate </a:t>
            </a:r>
            <a:r>
              <a:rPr lang="en-US" sz="1200" b="0" i="0" u="none" strike="noStrike" kern="1200" baseline="0" dirty="0">
                <a:solidFill>
                  <a:schemeClr val="tx1"/>
                </a:solidFill>
                <a:latin typeface="+mn-lt"/>
                <a:ea typeface="+mn-ea"/>
                <a:cs typeface="+mn-cs"/>
              </a:rPr>
              <a:t>mental health problems. This is true for both positive and negative indicators of mental health across the continuum discussed above: including self-esteem (Jetten et al., 2015), life satisfaction (Haslam, Jetten et al., 2018) and depression (Cruwys, Dingle et al., 2013). </a:t>
            </a:r>
          </a:p>
          <a:p>
            <a:r>
              <a:rPr lang="en-US" sz="1200" b="0" i="0" u="none" strike="noStrike" kern="1200" baseline="0" dirty="0">
                <a:solidFill>
                  <a:schemeClr val="tx1"/>
                </a:solidFill>
                <a:latin typeface="+mn-lt"/>
                <a:ea typeface="+mn-ea"/>
                <a:cs typeface="+mn-cs"/>
              </a:rPr>
              <a:t>Social cure research has also shown that these benefits </a:t>
            </a:r>
            <a:r>
              <a:rPr lang="en-US" sz="1200" b="0" i="0" u="none" strike="noStrike" kern="1200" baseline="0" dirty="0" err="1">
                <a:solidFill>
                  <a:schemeClr val="tx1"/>
                </a:solidFill>
                <a:latin typeface="+mn-lt"/>
                <a:ea typeface="+mn-ea"/>
                <a:cs typeface="+mn-cs"/>
              </a:rPr>
              <a:t>generalise</a:t>
            </a:r>
            <a:r>
              <a:rPr lang="en-US" sz="1200" b="0" i="0" u="none" strike="noStrike" kern="1200" baseline="0" dirty="0">
                <a:solidFill>
                  <a:schemeClr val="tx1"/>
                </a:solidFill>
                <a:latin typeface="+mn-lt"/>
                <a:ea typeface="+mn-ea"/>
                <a:cs typeface="+mn-cs"/>
              </a:rPr>
              <a:t> to a wide range of populations, including those who are socially disadvantaged or vulnerable. For example, in a sample of 52 adults from a disadvantaged community, the first author and colleagues found that joining a recreational social group – most commonly a casual soccer team – led to significant reductions in depression over a three-month period (Cruwys, Haslam, Dingle, Jetten et al., 2014). Crucially, this reduction was far stronger among participants who developed a strong sense of identification as a member of their new group, and meant that over a three-month period those who identified strongly with their new group experienced a reduction in their depression symptoms from the clinical to the non-clinical range. </a:t>
            </a:r>
          </a:p>
          <a:p>
            <a:r>
              <a:rPr lang="en-US" sz="1200" b="0" i="0" u="none" strike="noStrike" kern="1200" baseline="0" dirty="0">
                <a:solidFill>
                  <a:schemeClr val="tx1"/>
                </a:solidFill>
                <a:latin typeface="+mn-lt"/>
                <a:ea typeface="+mn-ea"/>
                <a:cs typeface="+mn-cs"/>
              </a:rPr>
              <a:t>There is also evidence (from both sporting and non-sporting contexts) that positive emotions and well-being are outcomes of </a:t>
            </a:r>
            <a:r>
              <a:rPr lang="en-US" sz="1200" b="0" i="1" u="none" strike="noStrike" kern="1200" baseline="0" dirty="0">
                <a:solidFill>
                  <a:schemeClr val="tx1"/>
                </a:solidFill>
                <a:latin typeface="+mn-lt"/>
                <a:ea typeface="+mn-ea"/>
                <a:cs typeface="+mn-cs"/>
              </a:rPr>
              <a:t>shared </a:t>
            </a:r>
            <a:r>
              <a:rPr lang="en-US" sz="1200" b="0" i="0" u="none" strike="noStrike" kern="1200" baseline="0" dirty="0">
                <a:solidFill>
                  <a:schemeClr val="tx1"/>
                </a:solidFill>
                <a:latin typeface="+mn-lt"/>
                <a:ea typeface="+mn-ea"/>
                <a:cs typeface="+mn-cs"/>
              </a:rPr>
              <a:t>identity. For instance, across three studies that were conducted in the context of different crowd events (football matches, a student demonstration and a rock concert), Fergus Neville and Stephen Reicher (2011) provided qualitative and quantitative evidence that perceiving oneself to share a social identity (e.g., as a Dundee United football fan) with people around you at a crowd event (e.g., a Dundee United match) promotes a sense of connection with those people that, in turn, leads to more positive and more intense emotional experiences (see also Chapter 9). </a:t>
            </a:r>
          </a:p>
          <a:p>
            <a:r>
              <a:rPr lang="en-US" sz="1200" b="0" i="0" u="none" strike="noStrike" kern="1200" baseline="0" dirty="0">
                <a:solidFill>
                  <a:schemeClr val="tx1"/>
                </a:solidFill>
                <a:latin typeface="+mn-lt"/>
                <a:ea typeface="+mn-ea"/>
                <a:cs typeface="+mn-cs"/>
              </a:rPr>
              <a:t>Although the vast majority of research that has examined the relationship between social identity and mental health has been conducted outside sport, sport was in fact one of the </a:t>
            </a:r>
            <a:r>
              <a:rPr lang="en-US" sz="1200" b="0" i="1" u="none" strike="noStrike" kern="1200" baseline="0" dirty="0">
                <a:solidFill>
                  <a:schemeClr val="tx1"/>
                </a:solidFill>
                <a:latin typeface="+mn-lt"/>
                <a:ea typeface="+mn-ea"/>
                <a:cs typeface="+mn-cs"/>
              </a:rPr>
              <a:t>first </a:t>
            </a:r>
            <a:r>
              <a:rPr lang="en-US" sz="1200" b="0" i="0" u="none" strike="noStrike" kern="1200" baseline="0" dirty="0">
                <a:solidFill>
                  <a:schemeClr val="tx1"/>
                </a:solidFill>
                <a:latin typeface="+mn-lt"/>
                <a:ea typeface="+mn-ea"/>
                <a:cs typeface="+mn-cs"/>
              </a:rPr>
              <a:t>contexts in which this phenomenon was examined. Across multiple studies, Daniel Wann and his colleagues showed that people who identify strongly with their local sports teams experienced several psychological health benefits, including greater self-esteem and </a:t>
            </a:r>
            <a:r>
              <a:rPr lang="en-US" sz="1200" b="0" i="0" u="none" strike="noStrike" kern="1200" baseline="0" dirty="0" err="1">
                <a:solidFill>
                  <a:schemeClr val="tx1"/>
                </a:solidFill>
                <a:latin typeface="+mn-lt"/>
                <a:ea typeface="+mn-ea"/>
                <a:cs typeface="+mn-cs"/>
              </a:rPr>
              <a:t>vigour</a:t>
            </a:r>
            <a:r>
              <a:rPr lang="en-US" sz="1200" b="0" i="0" u="none" strike="noStrike" kern="1200" baseline="0" dirty="0">
                <a:solidFill>
                  <a:schemeClr val="tx1"/>
                </a:solidFill>
                <a:latin typeface="+mn-lt"/>
                <a:ea typeface="+mn-ea"/>
                <a:cs typeface="+mn-cs"/>
              </a:rPr>
              <a:t>, as well as reduced depression and loneliness (e.g., see </a:t>
            </a:r>
            <a:r>
              <a:rPr lang="en-US" sz="1200" b="0" i="0" u="none" strike="noStrike" kern="1200" baseline="0" dirty="0" err="1">
                <a:solidFill>
                  <a:schemeClr val="tx1"/>
                </a:solidFill>
                <a:latin typeface="+mn-lt"/>
                <a:ea typeface="+mn-ea"/>
                <a:cs typeface="+mn-cs"/>
              </a:rPr>
              <a:t>Branscombe</a:t>
            </a:r>
            <a:r>
              <a:rPr lang="en-US" sz="1200" b="0" i="0" u="none" strike="noStrike" kern="1200" baseline="0" dirty="0">
                <a:solidFill>
                  <a:schemeClr val="tx1"/>
                </a:solidFill>
                <a:latin typeface="+mn-lt"/>
                <a:ea typeface="+mn-ea"/>
                <a:cs typeface="+mn-cs"/>
              </a:rPr>
              <a:t> &amp; Wann, 1991; Wann, 2006a, 2006b; Wann, Inman, Ensor, Gates, &amp; Caldwell, 1999; Wann &amp; Pierce, 2005; see also Chapter 17). For instance, Wann (2006b) found a positive relationship between the strength of university students’ identification as fans of their university basketball team and their subsequent well-being as assessed by measures of personal and collective self-esteem, loneliness and perceived stress. </a:t>
            </a:r>
          </a:p>
          <a:p>
            <a:r>
              <a:rPr lang="en-US" sz="1200" b="0" i="0" u="none" strike="noStrike" kern="1200" baseline="0" dirty="0">
                <a:solidFill>
                  <a:schemeClr val="tx1"/>
                </a:solidFill>
                <a:latin typeface="+mn-lt"/>
                <a:ea typeface="+mn-ea"/>
                <a:cs typeface="+mn-cs"/>
              </a:rPr>
              <a:t>In a similar vein, research has pointed to the potential for social identification to act as a buffer to protect mental health and reduce burnout in the context of stressful situations. For example, a five-phase longitudinal study that followed two theatre production teams from audition to post-performance found that people who identified more strongly with the production team felt less burnt out during the most demanding phases of production (Haslam, Jetten, &amp; Waghorn, 2009). Along similar lines, recent cross-sectional and longitudinal research by Nik Steffens and colleagues found that </a:t>
            </a:r>
            <a:r>
              <a:rPr lang="en-US" sz="1200" b="0" i="0" u="none" strike="noStrike" kern="1200" baseline="0" dirty="0" err="1">
                <a:solidFill>
                  <a:schemeClr val="tx1"/>
                </a:solidFill>
                <a:latin typeface="+mn-lt"/>
                <a:ea typeface="+mn-ea"/>
                <a:cs typeface="+mn-cs"/>
              </a:rPr>
              <a:t>organisational</a:t>
            </a:r>
            <a:r>
              <a:rPr lang="en-US" sz="1200" b="0" i="0" u="none" strike="noStrike" kern="1200" baseline="0" dirty="0">
                <a:solidFill>
                  <a:schemeClr val="tx1"/>
                </a:solidFill>
                <a:latin typeface="+mn-lt"/>
                <a:ea typeface="+mn-ea"/>
                <a:cs typeface="+mn-cs"/>
              </a:rPr>
              <a:t> leaders can reduce experiences of burnout by </a:t>
            </a:r>
            <a:r>
              <a:rPr lang="en-US" sz="1200" b="0" i="1" u="none" strike="noStrike" kern="1200" baseline="0" dirty="0">
                <a:solidFill>
                  <a:schemeClr val="tx1"/>
                </a:solidFill>
                <a:latin typeface="+mn-lt"/>
                <a:ea typeface="+mn-ea"/>
                <a:cs typeface="+mn-cs"/>
              </a:rPr>
              <a:t>building </a:t>
            </a:r>
            <a:r>
              <a:rPr lang="en-US" sz="1200" b="0" i="0" u="none" strike="noStrike" kern="1200" baseline="0" dirty="0">
                <a:solidFill>
                  <a:schemeClr val="tx1"/>
                </a:solidFill>
                <a:latin typeface="+mn-lt"/>
                <a:ea typeface="+mn-ea"/>
                <a:cs typeface="+mn-cs"/>
              </a:rPr>
              <a:t>a shared sense of identification among employees through acts of </a:t>
            </a:r>
            <a:r>
              <a:rPr lang="en-US" sz="1200" b="0" i="1" u="none" strike="noStrike" kern="1200" baseline="0" dirty="0">
                <a:solidFill>
                  <a:schemeClr val="tx1"/>
                </a:solidFill>
                <a:latin typeface="+mn-lt"/>
                <a:ea typeface="+mn-ea"/>
                <a:cs typeface="+mn-cs"/>
              </a:rPr>
              <a:t>identity entrepreneurship </a:t>
            </a:r>
            <a:r>
              <a:rPr lang="en-US" sz="1200" b="0" i="0" u="none" strike="noStrike" kern="1200" baseline="0" dirty="0">
                <a:solidFill>
                  <a:schemeClr val="tx1"/>
                </a:solidFill>
                <a:latin typeface="+mn-lt"/>
                <a:ea typeface="+mn-ea"/>
                <a:cs typeface="+mn-cs"/>
              </a:rPr>
              <a:t>(Steffens, Haslam, </a:t>
            </a:r>
            <a:r>
              <a:rPr lang="en-US" sz="1200" b="0" i="0" u="none" strike="noStrike" kern="1200" baseline="0" dirty="0" err="1">
                <a:solidFill>
                  <a:schemeClr val="tx1"/>
                </a:solidFill>
                <a:latin typeface="+mn-lt"/>
                <a:ea typeface="+mn-ea"/>
                <a:cs typeface="+mn-cs"/>
              </a:rPr>
              <a:t>Kerschreiter</a:t>
            </a:r>
            <a:r>
              <a:rPr lang="en-US" sz="1200" b="0" i="0" u="none" strike="noStrike" kern="1200" baseline="0" dirty="0">
                <a:solidFill>
                  <a:schemeClr val="tx1"/>
                </a:solidFill>
                <a:latin typeface="+mn-lt"/>
                <a:ea typeface="+mn-ea"/>
                <a:cs typeface="+mn-cs"/>
              </a:rPr>
              <a:t> et al., 2014; Steffens, Haslam, Reicher et al., 2014; Steffens, Yang, Jetten, Haslam, &amp; </a:t>
            </a:r>
            <a:r>
              <a:rPr lang="en-US" sz="1200" b="0" i="0" u="none" strike="noStrike" kern="1200" baseline="0" dirty="0" err="1">
                <a:solidFill>
                  <a:schemeClr val="tx1"/>
                </a:solidFill>
                <a:latin typeface="+mn-lt"/>
                <a:ea typeface="+mn-ea"/>
                <a:cs typeface="+mn-cs"/>
              </a:rPr>
              <a:t>Lipponen</a:t>
            </a:r>
            <a:r>
              <a:rPr lang="en-US" sz="1200" b="0" i="0" u="none" strike="noStrike" kern="1200" baseline="0" dirty="0">
                <a:solidFill>
                  <a:schemeClr val="tx1"/>
                </a:solidFill>
                <a:latin typeface="+mn-lt"/>
                <a:ea typeface="+mn-ea"/>
                <a:cs typeface="+mn-cs"/>
              </a:rPr>
              <a:t>, 2018; see Chapter 3). Recent research by Katrien Fransen and colleagues also provides evidence of similar social cure processes at work in a sporting context. Working with 120 elite Australian footballers, this study found that if team leaders were perceived by team members to facilitate a sense of shared team identification, this was associated with those team members feeling less burnt out and experiencing improved well-being (Fransen, Haslam, Steffens et al., 2020).</a:t>
            </a:r>
          </a:p>
          <a:p>
            <a:r>
              <a:rPr lang="en-US" sz="1200" b="0" i="0" u="none" strike="noStrike" kern="1200" baseline="0" dirty="0">
                <a:solidFill>
                  <a:schemeClr val="tx1"/>
                </a:solidFill>
                <a:latin typeface="+mn-lt"/>
                <a:ea typeface="+mn-ea"/>
                <a:cs typeface="+mn-cs"/>
              </a:rPr>
              <a:t>These findings bring us to the question of </a:t>
            </a:r>
            <a:r>
              <a:rPr lang="en-US" sz="1200" b="0" i="1" u="none" strike="noStrike" kern="1200" baseline="0" dirty="0">
                <a:solidFill>
                  <a:schemeClr val="tx1"/>
                </a:solidFill>
                <a:latin typeface="+mn-lt"/>
                <a:ea typeface="+mn-ea"/>
                <a:cs typeface="+mn-cs"/>
              </a:rPr>
              <a:t>why </a:t>
            </a:r>
            <a:r>
              <a:rPr lang="en-US" sz="1200" b="0" i="0" u="none" strike="noStrike" kern="1200" baseline="0" dirty="0">
                <a:solidFill>
                  <a:schemeClr val="tx1"/>
                </a:solidFill>
                <a:latin typeface="+mn-lt"/>
                <a:ea typeface="+mn-ea"/>
                <a:cs typeface="+mn-cs"/>
              </a:rPr>
              <a:t>social identities are protective for mental health. In this regard, there is now considerable evidence that speaks to the various ways in which social identities act as key psychological </a:t>
            </a:r>
            <a:r>
              <a:rPr lang="en-US" sz="1200" b="0" i="1" u="none" strike="noStrike" kern="1200" baseline="0" dirty="0">
                <a:solidFill>
                  <a:schemeClr val="tx1"/>
                </a:solidFill>
                <a:latin typeface="+mn-lt"/>
                <a:ea typeface="+mn-ea"/>
                <a:cs typeface="+mn-cs"/>
              </a:rPr>
              <a:t>resources </a:t>
            </a:r>
            <a:r>
              <a:rPr lang="en-US" sz="1200" b="0" i="0" u="none" strike="noStrike" kern="1200" baseline="0" dirty="0">
                <a:solidFill>
                  <a:schemeClr val="tx1"/>
                </a:solidFill>
                <a:latin typeface="+mn-lt"/>
                <a:ea typeface="+mn-ea"/>
                <a:cs typeface="+mn-cs"/>
              </a:rPr>
              <a:t>upon which people can draw when they need to (for an overview see Jetten, Haslam, Haslam, Dingle, &amp; Jones, 2014). For instance, in line with the findings described above, one key resource that social identities provide people with access to is </a:t>
            </a:r>
            <a:r>
              <a:rPr lang="en-US" sz="1200" b="0" i="1" u="none" strike="noStrike" kern="1200" baseline="0" dirty="0">
                <a:solidFill>
                  <a:schemeClr val="tx1"/>
                </a:solidFill>
                <a:latin typeface="+mn-lt"/>
                <a:ea typeface="+mn-ea"/>
                <a:cs typeface="+mn-cs"/>
              </a:rPr>
              <a:t>social support</a:t>
            </a:r>
            <a:r>
              <a:rPr lang="en-US" sz="1200" b="0" i="0" u="none" strike="noStrike" kern="1200" baseline="0" dirty="0">
                <a:solidFill>
                  <a:schemeClr val="tx1"/>
                </a:solidFill>
                <a:latin typeface="+mn-lt"/>
                <a:ea typeface="+mn-ea"/>
                <a:cs typeface="+mn-cs"/>
              </a:rPr>
              <a:t>. In particular, research has indicated that the social support that people derive from their sporting identities is protective against burnout. Indicative of this, across two studies, the third author and colleagues found that social support mediated relationships between social identification and (a) stress, (b) life satisfaction, and (c) job satisfaction among participants exposed to high levels of strain (i.e., people recovering from heart surgery, bomb disposal officers and bar staff; Haslam, O’Brien, Jetten, </a:t>
            </a:r>
            <a:r>
              <a:rPr lang="en-US" sz="1200" b="0" i="0" u="none" strike="noStrike" kern="1200" baseline="0" dirty="0" err="1">
                <a:solidFill>
                  <a:schemeClr val="tx1"/>
                </a:solidFill>
                <a:latin typeface="+mn-lt"/>
                <a:ea typeface="+mn-ea"/>
                <a:cs typeface="+mn-cs"/>
              </a:rPr>
              <a:t>Vormedal</a:t>
            </a:r>
            <a:r>
              <a:rPr lang="en-US" sz="1200" b="0" i="0" u="none" strike="noStrike" kern="1200" baseline="0" dirty="0">
                <a:solidFill>
                  <a:schemeClr val="tx1"/>
                </a:solidFill>
                <a:latin typeface="+mn-lt"/>
                <a:ea typeface="+mn-ea"/>
                <a:cs typeface="+mn-cs"/>
              </a:rPr>
              <a:t>, &amp; Penna, 2005). Likewise, in sporting contexts, the social support that college athletes report receiving from their coach and that they perceive to be available from their teammates have both been found to serve as crucial buffers against the development of burnout (</a:t>
            </a:r>
            <a:r>
              <a:rPr lang="en-US" sz="1200" b="0" i="0" u="none" strike="noStrike" kern="1200" baseline="0" dirty="0" err="1">
                <a:solidFill>
                  <a:schemeClr val="tx1"/>
                </a:solidFill>
                <a:latin typeface="+mn-lt"/>
                <a:ea typeface="+mn-ea"/>
                <a:cs typeface="+mn-cs"/>
              </a:rPr>
              <a:t>DeFreese</a:t>
            </a:r>
            <a:r>
              <a:rPr lang="en-US" sz="1200" b="0" i="0" u="none" strike="noStrike" kern="1200" baseline="0" dirty="0">
                <a:solidFill>
                  <a:schemeClr val="tx1"/>
                </a:solidFill>
                <a:latin typeface="+mn-lt"/>
                <a:ea typeface="+mn-ea"/>
                <a:cs typeface="+mn-cs"/>
              </a:rPr>
              <a:t> &amp; Smith, 2013; Lu et al., 2016). Together, then, these findings indicate that one important reason why greater identification with groups enhances psychological well-being is that it leads people to feel more supported (see also Chapter 14).</a:t>
            </a:r>
          </a:p>
          <a:p>
            <a:r>
              <a:rPr lang="en-US" sz="1200" b="0" i="0" u="none" strike="noStrike" kern="1200" baseline="0" dirty="0">
                <a:solidFill>
                  <a:schemeClr val="tx1"/>
                </a:solidFill>
                <a:latin typeface="+mn-lt"/>
                <a:ea typeface="+mn-ea"/>
                <a:cs typeface="+mn-cs"/>
              </a:rPr>
              <a:t>However, social support is only one resource that social identities provide that is protective of mental health. Social identities can also act as resources in other ways, including in circumstances where people are unable to directly access the </a:t>
            </a:r>
            <a:r>
              <a:rPr lang="en-US" sz="1200" b="0" i="1" u="none" strike="noStrike" kern="1200" baseline="0" dirty="0">
                <a:solidFill>
                  <a:schemeClr val="tx1"/>
                </a:solidFill>
                <a:latin typeface="+mn-lt"/>
                <a:ea typeface="+mn-ea"/>
                <a:cs typeface="+mn-cs"/>
              </a:rPr>
              <a:t>tangible </a:t>
            </a:r>
            <a:r>
              <a:rPr lang="en-US" sz="1200" b="0" i="0" u="none" strike="noStrike" kern="1200" baseline="0" dirty="0">
                <a:solidFill>
                  <a:schemeClr val="tx1"/>
                </a:solidFill>
                <a:latin typeface="+mn-lt"/>
                <a:ea typeface="+mn-ea"/>
                <a:cs typeface="+mn-cs"/>
              </a:rPr>
              <a:t>resources (such as social support) that social identities provide. Of particular note in this regard is experimental research which has shown that athletes’ resilience can be enhanced by simply making multiple social identities salient. Specifically, across two studies, Jodie Green and colleagues (2018) found that people who had previously been asked to reflect on at least one important group membership were more likely to persist in </a:t>
            </a:r>
            <a:r>
              <a:rPr lang="en-US" sz="1200" b="0" i="0" u="none" strike="noStrike" kern="1200" baseline="0" dirty="0" err="1">
                <a:solidFill>
                  <a:schemeClr val="tx1"/>
                </a:solidFill>
                <a:latin typeface="+mn-lt"/>
                <a:ea typeface="+mn-ea"/>
                <a:cs typeface="+mn-cs"/>
              </a:rPr>
              <a:t>practising</a:t>
            </a:r>
            <a:r>
              <a:rPr lang="en-US" sz="1200" b="0" i="0" u="none" strike="noStrike" kern="1200" baseline="0" dirty="0">
                <a:solidFill>
                  <a:schemeClr val="tx1"/>
                </a:solidFill>
                <a:latin typeface="+mn-lt"/>
                <a:ea typeface="+mn-ea"/>
                <a:cs typeface="+mn-cs"/>
              </a:rPr>
              <a:t> a golf putting task after negative feedback than people who did not reflect on any group memberships.</a:t>
            </a:r>
          </a:p>
          <a:p>
            <a:r>
              <a:rPr lang="en-US" sz="1200" b="0" i="0" u="none" strike="noStrike" kern="1200" baseline="0" dirty="0">
                <a:solidFill>
                  <a:schemeClr val="tx1"/>
                </a:solidFill>
                <a:latin typeface="+mn-lt"/>
                <a:ea typeface="+mn-ea"/>
                <a:cs typeface="+mn-cs"/>
              </a:rPr>
              <a:t>Along similar lines, Janelle Jones and Jolanda Jetten (2011, Study 1) found that the more groups an athlete belonged to the faster their physiological recovery after taking part in a novel sporting task (a bobsleigh, luge or skeleton run). Moreover, in an experiment that manipulated students’ salient social identities, those who were asked to reflect on a greater number of group memberships (Study 2) were found to have greater resilience to pain (as indicated by the time they held their hands in a bucket of ice water). These findings speak to the capacity for social identities to promote resilience in the face of specific stressors. More broadly, they suggest that the capacity to draw on important group memberships in the face of stressors and threats to one’s mental health is, at the very least, a useful defensive weapon in an athlete’s </a:t>
            </a:r>
            <a:r>
              <a:rPr lang="en-US" sz="1200" b="0" i="0" u="none" strike="noStrike" kern="1200" baseline="0" dirty="0" err="1">
                <a:solidFill>
                  <a:schemeClr val="tx1"/>
                </a:solidFill>
                <a:latin typeface="+mn-lt"/>
                <a:ea typeface="+mn-ea"/>
                <a:cs typeface="+mn-cs"/>
              </a:rPr>
              <a:t>armoury</a:t>
            </a:r>
            <a:r>
              <a:rPr lang="en-US" sz="1200" b="0" i="0" u="none" strike="noStrike" kern="1200" baseline="0" dirty="0">
                <a:solidFill>
                  <a:schemeClr val="tx1"/>
                </a:solidFill>
                <a:latin typeface="+mn-lt"/>
                <a:ea typeface="+mn-ea"/>
                <a:cs typeface="+mn-cs"/>
              </a:rPr>
              <a:t>.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Away from elite sport, these findings provide a potential explanation for the well-established mental health benefits of engaging in physical activity for people from all walks of life (e.g., see Lee &amp; Russell, 2003; Saxena, Van Ommeren, Tang, &amp; Armstrong, 2005). That is, we contend that one important reason why sports participation is particularly beneficial for mental health (e.g., in comparison to other kinds of physical activity, such as active travel or housework) is that it typically provides people with access to at least one meaningful group membership (i.e., as a member of the team or club). Indeed, when research and practitioners think about sporting groups, they often focus on the (mental) health benefits of </a:t>
            </a:r>
            <a:r>
              <a:rPr lang="en-US" sz="1200" b="0" i="1" u="none" strike="noStrike" kern="1200" baseline="0" dirty="0">
                <a:solidFill>
                  <a:schemeClr val="tx1"/>
                </a:solidFill>
                <a:latin typeface="+mn-lt"/>
                <a:ea typeface="+mn-ea"/>
                <a:cs typeface="+mn-cs"/>
              </a:rPr>
              <a:t>the sport</a:t>
            </a:r>
            <a:r>
              <a:rPr lang="en-US" sz="1200" b="0" i="0" u="none" strike="noStrike" kern="1200" baseline="0" dirty="0">
                <a:solidFill>
                  <a:schemeClr val="tx1"/>
                </a:solidFill>
                <a:latin typeface="+mn-lt"/>
                <a:ea typeface="+mn-ea"/>
                <a:cs typeface="+mn-cs"/>
              </a:rPr>
              <a:t>. However, we suggest that it is equally important to focus on the (mental) health benefits of </a:t>
            </a:r>
            <a:r>
              <a:rPr lang="en-US" sz="1200" b="0" i="1" u="none" strike="noStrike" kern="1200" baseline="0" dirty="0">
                <a:solidFill>
                  <a:schemeClr val="tx1"/>
                </a:solidFill>
                <a:latin typeface="+mn-lt"/>
                <a:ea typeface="+mn-ea"/>
                <a:cs typeface="+mn-cs"/>
              </a:rPr>
              <a:t>the group </a:t>
            </a:r>
            <a:r>
              <a:rPr lang="en-US" sz="1200" b="0" i="0" u="none" strike="noStrike" kern="1200" baseline="0" dirty="0">
                <a:solidFill>
                  <a:schemeClr val="tx1"/>
                </a:solidFill>
                <a:latin typeface="+mn-lt"/>
                <a:ea typeface="+mn-ea"/>
                <a:cs typeface="+mn-cs"/>
              </a:rPr>
              <a:t>(</a:t>
            </a:r>
            <a:r>
              <a:rPr lang="en-US" sz="1200" b="0" i="0" u="none" strike="noStrike" kern="1200" baseline="0" dirty="0" err="1">
                <a:solidFill>
                  <a:schemeClr val="tx1"/>
                </a:solidFill>
                <a:latin typeface="+mn-lt"/>
                <a:ea typeface="+mn-ea"/>
                <a:cs typeface="+mn-cs"/>
              </a:rPr>
              <a:t>Gleibs</a:t>
            </a:r>
            <a:r>
              <a:rPr lang="en-US" sz="1200" b="0" i="0" u="none" strike="noStrike" kern="1200" baseline="0" dirty="0">
                <a:solidFill>
                  <a:schemeClr val="tx1"/>
                </a:solidFill>
                <a:latin typeface="+mn-lt"/>
                <a:ea typeface="+mn-ea"/>
                <a:cs typeface="+mn-cs"/>
              </a:rPr>
              <a:t>, Haslam, Haslam, &amp; Jones, 2011). For in and of itself, the group is an important health-supporting psychological resource upon which they can draw – especially in the face of stressors that might otherwise compromise both well-being and resilience (</a:t>
            </a:r>
            <a:r>
              <a:rPr lang="en-US" sz="1200" b="0" i="0" u="none" strike="noStrike" kern="1200" baseline="0" dirty="0" err="1">
                <a:solidFill>
                  <a:schemeClr val="tx1"/>
                </a:solidFill>
                <a:latin typeface="+mn-lt"/>
                <a:ea typeface="+mn-ea"/>
                <a:cs typeface="+mn-cs"/>
              </a:rPr>
              <a:t>Asztalos</a:t>
            </a:r>
            <a:r>
              <a:rPr lang="en-US" sz="1200" b="0" i="0" u="none" strike="noStrike" kern="1200" baseline="0" dirty="0">
                <a:solidFill>
                  <a:schemeClr val="tx1"/>
                </a:solidFill>
                <a:latin typeface="+mn-lt"/>
                <a:ea typeface="+mn-ea"/>
                <a:cs typeface="+mn-cs"/>
              </a:rPr>
              <a:t> et al., 2008). </a:t>
            </a:r>
            <a:endParaRPr lang="nl-BE"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3937699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Much of the research outlined above also speaks to our second key point, namely, that when it comes to mental health, it is generally better to have a lot of social identities than to have only a few, but better to have a few than to have none. This proposition builds directly on our proceeding argument that identities represent vital health-enhancing resources for athletes because having access to </a:t>
            </a:r>
            <a:r>
              <a:rPr lang="en-US" sz="1200" b="0" i="1" u="none" strike="noStrike" kern="1200" baseline="0" dirty="0">
                <a:solidFill>
                  <a:schemeClr val="tx1"/>
                </a:solidFill>
                <a:latin typeface="+mn-lt"/>
                <a:ea typeface="+mn-ea"/>
                <a:cs typeface="+mn-cs"/>
              </a:rPr>
              <a:t>multiple </a:t>
            </a:r>
            <a:r>
              <a:rPr lang="en-US" sz="1200" b="0" i="0" u="none" strike="noStrike" kern="1200" baseline="0" dirty="0">
                <a:solidFill>
                  <a:schemeClr val="tx1"/>
                </a:solidFill>
                <a:latin typeface="+mn-lt"/>
                <a:ea typeface="+mn-ea"/>
                <a:cs typeface="+mn-cs"/>
              </a:rPr>
              <a:t>identities increases the </a:t>
            </a:r>
            <a:r>
              <a:rPr lang="en-US" sz="1200" b="0" i="1" u="none" strike="noStrike" kern="1200" baseline="0" dirty="0">
                <a:solidFill>
                  <a:schemeClr val="tx1"/>
                </a:solidFill>
                <a:latin typeface="+mn-lt"/>
                <a:ea typeface="+mn-ea"/>
                <a:cs typeface="+mn-cs"/>
              </a:rPr>
              <a:t>number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range </a:t>
            </a:r>
            <a:r>
              <a:rPr lang="en-US" sz="1200" b="0" i="0" u="none" strike="noStrike" kern="1200" baseline="0" dirty="0">
                <a:solidFill>
                  <a:schemeClr val="tx1"/>
                </a:solidFill>
                <a:latin typeface="+mn-lt"/>
                <a:ea typeface="+mn-ea"/>
                <a:cs typeface="+mn-cs"/>
              </a:rPr>
              <a:t>of resources upon which they can draw. </a:t>
            </a:r>
          </a:p>
          <a:p>
            <a:r>
              <a:rPr lang="en-US" sz="1200" b="0" i="0" u="none" strike="noStrike" kern="1200" baseline="0" dirty="0">
                <a:solidFill>
                  <a:schemeClr val="tx1"/>
                </a:solidFill>
                <a:latin typeface="+mn-lt"/>
                <a:ea typeface="+mn-ea"/>
                <a:cs typeface="+mn-cs"/>
              </a:rPr>
              <a:t>It is also for this reason that athletes who possess a strong athletic identity are at particular risk of </a:t>
            </a:r>
            <a:r>
              <a:rPr lang="en-US" sz="1200" b="0" i="1" u="none" strike="noStrike" kern="1200" baseline="0" dirty="0">
                <a:solidFill>
                  <a:schemeClr val="tx1"/>
                </a:solidFill>
                <a:latin typeface="+mn-lt"/>
                <a:ea typeface="+mn-ea"/>
                <a:cs typeface="+mn-cs"/>
              </a:rPr>
              <a:t>poor </a:t>
            </a:r>
            <a:r>
              <a:rPr lang="en-US" sz="1200" b="0" i="0" u="none" strike="noStrike" kern="1200" baseline="0" dirty="0">
                <a:solidFill>
                  <a:schemeClr val="tx1"/>
                </a:solidFill>
                <a:latin typeface="+mn-lt"/>
                <a:ea typeface="+mn-ea"/>
                <a:cs typeface="+mn-cs"/>
              </a:rPr>
              <a:t>mental health. Although this finding might at first be seen to contradict the evidence reviewed in the previous section, on closer interrogation this is not the case. This is because athletic identity captures the extent to which a person’s athletic role defines who they are, often to the </a:t>
            </a:r>
            <a:r>
              <a:rPr lang="en-US" sz="1200" b="0" i="1" u="none" strike="noStrike" kern="1200" baseline="0" dirty="0">
                <a:solidFill>
                  <a:schemeClr val="tx1"/>
                </a:solidFill>
                <a:latin typeface="+mn-lt"/>
                <a:ea typeface="+mn-ea"/>
                <a:cs typeface="+mn-cs"/>
              </a:rPr>
              <a:t>exclusion </a:t>
            </a:r>
            <a:r>
              <a:rPr lang="en-US" sz="1200" b="0" i="0" u="none" strike="noStrike" kern="1200" baseline="0" dirty="0">
                <a:solidFill>
                  <a:schemeClr val="tx1"/>
                </a:solidFill>
                <a:latin typeface="+mn-lt"/>
                <a:ea typeface="+mn-ea"/>
                <a:cs typeface="+mn-cs"/>
              </a:rPr>
              <a:t>of other roles or identities (Brewer, Van </a:t>
            </a:r>
            <a:r>
              <a:rPr lang="en-US" sz="1200" b="0" i="0" u="none" strike="noStrike" kern="1200" baseline="0" dirty="0" err="1">
                <a:solidFill>
                  <a:schemeClr val="tx1"/>
                </a:solidFill>
                <a:latin typeface="+mn-lt"/>
                <a:ea typeface="+mn-ea"/>
                <a:cs typeface="+mn-cs"/>
              </a:rPr>
              <a:t>Raalte</a:t>
            </a:r>
            <a:r>
              <a:rPr lang="en-US" sz="1200" b="0" i="0" u="none" strike="noStrike" kern="1200" baseline="0" dirty="0">
                <a:solidFill>
                  <a:schemeClr val="tx1"/>
                </a:solidFill>
                <a:latin typeface="+mn-lt"/>
                <a:ea typeface="+mn-ea"/>
                <a:cs typeface="+mn-cs"/>
              </a:rPr>
              <a:t>, &amp; Linder, 1993). This can be seen in the most widely used measure of this construct, the Athletic Identity Measurement Scale (Brewer et al., 1993; available at https://study.sagepub.com/haslamfransenboensportspsych), which includes items such as ‘I spend more time thinking about sport than anything else’ and ‘Sport is the most important part of my life’. Given the dominance of the athletic role and the reduction of non-sporting identities that a strong athletic identity often entails and demands (i.e., what is often referred to as </a:t>
            </a:r>
            <a:r>
              <a:rPr lang="en-US" sz="1200" b="0" i="1" u="none" strike="noStrike" kern="1200" baseline="0" dirty="0">
                <a:solidFill>
                  <a:schemeClr val="tx1"/>
                </a:solidFill>
                <a:latin typeface="+mn-lt"/>
                <a:ea typeface="+mn-ea"/>
                <a:cs typeface="+mn-cs"/>
              </a:rPr>
              <a:t>identity foreclosure</a:t>
            </a:r>
            <a:r>
              <a:rPr lang="en-US" sz="1200" b="0" i="0" u="none" strike="noStrike" kern="1200" baseline="0" dirty="0">
                <a:solidFill>
                  <a:schemeClr val="tx1"/>
                </a:solidFill>
                <a:latin typeface="+mn-lt"/>
                <a:ea typeface="+mn-ea"/>
                <a:cs typeface="+mn-cs"/>
              </a:rPr>
              <a:t>; see Adler &amp; Adler, 1991; Beamon, 2012; Brewer et al., 1993; see also Chapter 16), it is no surprise that this has been linked to higher levels of burnout (e.g., see Black &amp; Smith, 2007; </a:t>
            </a:r>
            <a:r>
              <a:rPr lang="en-US" sz="1200" b="0" i="0" u="none" strike="noStrike" kern="1200" baseline="0" dirty="0" err="1">
                <a:solidFill>
                  <a:schemeClr val="tx1"/>
                </a:solidFill>
                <a:latin typeface="+mn-lt"/>
                <a:ea typeface="+mn-ea"/>
                <a:cs typeface="+mn-cs"/>
              </a:rPr>
              <a:t>Goodger</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Gorely</a:t>
            </a:r>
            <a:r>
              <a:rPr lang="en-US" sz="1200" b="0" i="0" u="none" strike="noStrike" kern="1200" baseline="0" dirty="0">
                <a:solidFill>
                  <a:schemeClr val="tx1"/>
                </a:solidFill>
                <a:latin typeface="+mn-lt"/>
                <a:ea typeface="+mn-ea"/>
                <a:cs typeface="+mn-cs"/>
              </a:rPr>
              <a:t>, Lavallee, &amp; Harwood, 2007; Martin &amp; Horn, 2013). </a:t>
            </a:r>
          </a:p>
          <a:p>
            <a:r>
              <a:rPr lang="en-US" sz="1200" b="0" i="0" u="none" strike="noStrike" kern="1200" baseline="0" dirty="0">
                <a:solidFill>
                  <a:schemeClr val="tx1"/>
                </a:solidFill>
                <a:latin typeface="+mn-lt"/>
                <a:ea typeface="+mn-ea"/>
                <a:cs typeface="+mn-cs"/>
              </a:rPr>
              <a:t>In line with this point, research suggests that when people place all their social eggs in one social identity basket (and thus severely limit the resources upon which they can draw) and then experience a threat to that identity (e.g., because they become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either temporarily or permanently unable to engage in sport due to injury, illness or retirement), this places them at greater risk of depression and anxiety (e.g., see </a:t>
            </a:r>
            <a:r>
              <a:rPr lang="en-US" sz="1200" b="0" i="0" u="none" strike="noStrike" kern="1200" baseline="0" dirty="0" err="1">
                <a:solidFill>
                  <a:schemeClr val="tx1"/>
                </a:solidFill>
                <a:latin typeface="+mn-lt"/>
                <a:ea typeface="+mn-ea"/>
                <a:cs typeface="+mn-cs"/>
              </a:rPr>
              <a:t>Giannone</a:t>
            </a:r>
            <a:r>
              <a:rPr lang="en-US" sz="1200" b="0" i="0" u="none" strike="noStrike" kern="1200" baseline="0" dirty="0">
                <a:solidFill>
                  <a:schemeClr val="tx1"/>
                </a:solidFill>
                <a:latin typeface="+mn-lt"/>
                <a:ea typeface="+mn-ea"/>
                <a:cs typeface="+mn-cs"/>
              </a:rPr>
              <a:t>, Haney, Kealy, &amp; </a:t>
            </a:r>
            <a:r>
              <a:rPr lang="en-US" sz="1200" b="0" i="0" u="none" strike="noStrike" kern="1200" baseline="0" dirty="0" err="1">
                <a:solidFill>
                  <a:schemeClr val="tx1"/>
                </a:solidFill>
                <a:latin typeface="+mn-lt"/>
                <a:ea typeface="+mn-ea"/>
                <a:cs typeface="+mn-cs"/>
              </a:rPr>
              <a:t>Ogrodniczuk</a:t>
            </a:r>
            <a:r>
              <a:rPr lang="en-US" sz="1200" b="0" i="0" u="none" strike="noStrike" kern="1200" baseline="0" dirty="0">
                <a:solidFill>
                  <a:schemeClr val="tx1"/>
                </a:solidFill>
                <a:latin typeface="+mn-lt"/>
                <a:ea typeface="+mn-ea"/>
                <a:cs typeface="+mn-cs"/>
              </a:rPr>
              <a:t>, 2017; Sanders &amp; </a:t>
            </a:r>
            <a:r>
              <a:rPr lang="en-US" sz="1200" b="0" i="0" u="none" strike="noStrike" kern="1200" baseline="0" dirty="0" err="1">
                <a:solidFill>
                  <a:schemeClr val="tx1"/>
                </a:solidFill>
                <a:latin typeface="+mn-lt"/>
                <a:ea typeface="+mn-ea"/>
                <a:cs typeface="+mn-cs"/>
              </a:rPr>
              <a:t>Stevinson</a:t>
            </a:r>
            <a:r>
              <a:rPr lang="en-US" sz="1200" b="0" i="0" u="none" strike="noStrike" kern="1200" baseline="0" dirty="0">
                <a:solidFill>
                  <a:schemeClr val="tx1"/>
                </a:solidFill>
                <a:latin typeface="+mn-lt"/>
                <a:ea typeface="+mn-ea"/>
                <a:cs typeface="+mn-cs"/>
              </a:rPr>
              <a:t>, 2017; Sparkes, </a:t>
            </a:r>
            <a:r>
              <a:rPr lang="en-US" sz="1200" b="0" i="0" u="none" strike="noStrike" kern="1200" baseline="0" dirty="0" err="1">
                <a:solidFill>
                  <a:schemeClr val="tx1"/>
                </a:solidFill>
                <a:latin typeface="+mn-lt"/>
                <a:ea typeface="+mn-ea"/>
                <a:cs typeface="+mn-cs"/>
              </a:rPr>
              <a:t>Batey</a:t>
            </a:r>
            <a:r>
              <a:rPr lang="en-US" sz="1200" b="0" i="0" u="none" strike="noStrike" kern="1200" baseline="0" dirty="0">
                <a:solidFill>
                  <a:schemeClr val="tx1"/>
                </a:solidFill>
                <a:latin typeface="+mn-lt"/>
                <a:ea typeface="+mn-ea"/>
                <a:cs typeface="+mn-cs"/>
              </a:rPr>
              <a:t>, &amp; Brown, 2005; see also Chapter 16). There are aspects of these dynamics, for example, that one can see in the cases of Michael Phelps, Kelly Holmes and Marcus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which we discussed above. All were heavily invested in their social identities as athletes, cut off from other groups, and hence vulnerable to different forms of identity threat.</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3432162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Much of the research outlined above also speaks to our second key point, namely, that when it comes to mental health, it is generally better to have a lot of social identities than to have only a few, but better to have a few than to have none. This proposition builds directly on our proceeding argument that identities represent vital health-enhancing resources for athletes because having access to </a:t>
            </a:r>
            <a:r>
              <a:rPr lang="en-US" sz="1200" b="0" i="1" u="none" strike="noStrike" kern="1200" baseline="0" dirty="0">
                <a:solidFill>
                  <a:schemeClr val="tx1"/>
                </a:solidFill>
                <a:latin typeface="+mn-lt"/>
                <a:ea typeface="+mn-ea"/>
                <a:cs typeface="+mn-cs"/>
              </a:rPr>
              <a:t>multiple </a:t>
            </a:r>
            <a:r>
              <a:rPr lang="en-US" sz="1200" b="0" i="0" u="none" strike="noStrike" kern="1200" baseline="0" dirty="0">
                <a:solidFill>
                  <a:schemeClr val="tx1"/>
                </a:solidFill>
                <a:latin typeface="+mn-lt"/>
                <a:ea typeface="+mn-ea"/>
                <a:cs typeface="+mn-cs"/>
              </a:rPr>
              <a:t>identities increases the </a:t>
            </a:r>
            <a:r>
              <a:rPr lang="en-US" sz="1200" b="0" i="1" u="none" strike="noStrike" kern="1200" baseline="0" dirty="0">
                <a:solidFill>
                  <a:schemeClr val="tx1"/>
                </a:solidFill>
                <a:latin typeface="+mn-lt"/>
                <a:ea typeface="+mn-ea"/>
                <a:cs typeface="+mn-cs"/>
              </a:rPr>
              <a:t>number </a:t>
            </a:r>
            <a:r>
              <a:rPr lang="en-US" sz="1200" b="0" i="0" u="none" strike="noStrike" kern="1200" baseline="0" dirty="0">
                <a:solidFill>
                  <a:schemeClr val="tx1"/>
                </a:solidFill>
                <a:latin typeface="+mn-lt"/>
                <a:ea typeface="+mn-ea"/>
                <a:cs typeface="+mn-cs"/>
              </a:rPr>
              <a:t>and </a:t>
            </a:r>
            <a:r>
              <a:rPr lang="en-US" sz="1200" b="0" i="1" u="none" strike="noStrike" kern="1200" baseline="0" dirty="0">
                <a:solidFill>
                  <a:schemeClr val="tx1"/>
                </a:solidFill>
                <a:latin typeface="+mn-lt"/>
                <a:ea typeface="+mn-ea"/>
                <a:cs typeface="+mn-cs"/>
              </a:rPr>
              <a:t>range </a:t>
            </a:r>
            <a:r>
              <a:rPr lang="en-US" sz="1200" b="0" i="0" u="none" strike="noStrike" kern="1200" baseline="0" dirty="0">
                <a:solidFill>
                  <a:schemeClr val="tx1"/>
                </a:solidFill>
                <a:latin typeface="+mn-lt"/>
                <a:ea typeface="+mn-ea"/>
                <a:cs typeface="+mn-cs"/>
              </a:rPr>
              <a:t>of resources upon which they can draw. </a:t>
            </a:r>
          </a:p>
          <a:p>
            <a:r>
              <a:rPr lang="en-US" sz="1200" b="0" i="0" u="none" strike="noStrike" kern="1200" baseline="0" dirty="0">
                <a:solidFill>
                  <a:schemeClr val="tx1"/>
                </a:solidFill>
                <a:latin typeface="+mn-lt"/>
                <a:ea typeface="+mn-ea"/>
                <a:cs typeface="+mn-cs"/>
              </a:rPr>
              <a:t>It is also for this reason that athletes who possess a strong athletic identity are at particular risk of </a:t>
            </a:r>
            <a:r>
              <a:rPr lang="en-US" sz="1200" b="0" i="1" u="none" strike="noStrike" kern="1200" baseline="0" dirty="0">
                <a:solidFill>
                  <a:schemeClr val="tx1"/>
                </a:solidFill>
                <a:latin typeface="+mn-lt"/>
                <a:ea typeface="+mn-ea"/>
                <a:cs typeface="+mn-cs"/>
              </a:rPr>
              <a:t>poor </a:t>
            </a:r>
            <a:r>
              <a:rPr lang="en-US" sz="1200" b="0" i="0" u="none" strike="noStrike" kern="1200" baseline="0" dirty="0">
                <a:solidFill>
                  <a:schemeClr val="tx1"/>
                </a:solidFill>
                <a:latin typeface="+mn-lt"/>
                <a:ea typeface="+mn-ea"/>
                <a:cs typeface="+mn-cs"/>
              </a:rPr>
              <a:t>mental health. Although this finding might at first be seen to contradict the evidence reviewed in the previous section, on closer interrogation this is not the case. This is because athletic identity captures the extent to which a person’s athletic role defines who they are, often to the </a:t>
            </a:r>
            <a:r>
              <a:rPr lang="en-US" sz="1200" b="0" i="1" u="none" strike="noStrike" kern="1200" baseline="0" dirty="0">
                <a:solidFill>
                  <a:schemeClr val="tx1"/>
                </a:solidFill>
                <a:latin typeface="+mn-lt"/>
                <a:ea typeface="+mn-ea"/>
                <a:cs typeface="+mn-cs"/>
              </a:rPr>
              <a:t>exclusion </a:t>
            </a:r>
            <a:r>
              <a:rPr lang="en-US" sz="1200" b="0" i="0" u="none" strike="noStrike" kern="1200" baseline="0" dirty="0">
                <a:solidFill>
                  <a:schemeClr val="tx1"/>
                </a:solidFill>
                <a:latin typeface="+mn-lt"/>
                <a:ea typeface="+mn-ea"/>
                <a:cs typeface="+mn-cs"/>
              </a:rPr>
              <a:t>of other roles or identities (Brewer, Van </a:t>
            </a:r>
            <a:r>
              <a:rPr lang="en-US" sz="1200" b="0" i="0" u="none" strike="noStrike" kern="1200" baseline="0" dirty="0" err="1">
                <a:solidFill>
                  <a:schemeClr val="tx1"/>
                </a:solidFill>
                <a:latin typeface="+mn-lt"/>
                <a:ea typeface="+mn-ea"/>
                <a:cs typeface="+mn-cs"/>
              </a:rPr>
              <a:t>Raalte</a:t>
            </a:r>
            <a:r>
              <a:rPr lang="en-US" sz="1200" b="0" i="0" u="none" strike="noStrike" kern="1200" baseline="0" dirty="0">
                <a:solidFill>
                  <a:schemeClr val="tx1"/>
                </a:solidFill>
                <a:latin typeface="+mn-lt"/>
                <a:ea typeface="+mn-ea"/>
                <a:cs typeface="+mn-cs"/>
              </a:rPr>
              <a:t>, &amp; Linder, 1993). This can be seen in the most widely used measure of this construct, the Athletic Identity Measurement Scale (Brewer et al., 1993; available at https://study.sagepub.com/haslamfransenboensportspsych), which includes items such as ‘I spend more time thinking about sport than anything else’ and ‘Sport is the most important part of my life’. Given the dominance of the athletic role and the reduction of non-sporting identities that a strong athletic identity often entails and demands (i.e., what is often referred to as </a:t>
            </a:r>
            <a:r>
              <a:rPr lang="en-US" sz="1200" b="0" i="1" u="none" strike="noStrike" kern="1200" baseline="0" dirty="0">
                <a:solidFill>
                  <a:schemeClr val="tx1"/>
                </a:solidFill>
                <a:latin typeface="+mn-lt"/>
                <a:ea typeface="+mn-ea"/>
                <a:cs typeface="+mn-cs"/>
              </a:rPr>
              <a:t>identity foreclosure</a:t>
            </a:r>
            <a:r>
              <a:rPr lang="en-US" sz="1200" b="0" i="0" u="none" strike="noStrike" kern="1200" baseline="0" dirty="0">
                <a:solidFill>
                  <a:schemeClr val="tx1"/>
                </a:solidFill>
                <a:latin typeface="+mn-lt"/>
                <a:ea typeface="+mn-ea"/>
                <a:cs typeface="+mn-cs"/>
              </a:rPr>
              <a:t>; see Adler &amp; Adler, 1991; Beamon, 2012; Brewer et al., 1993; see also Chapter 16), it is no surprise that this has been linked to higher levels of burnout (e.g., see Black &amp; Smith, 2007; </a:t>
            </a:r>
            <a:r>
              <a:rPr lang="en-US" sz="1200" b="0" i="0" u="none" strike="noStrike" kern="1200" baseline="0" dirty="0" err="1">
                <a:solidFill>
                  <a:schemeClr val="tx1"/>
                </a:solidFill>
                <a:latin typeface="+mn-lt"/>
                <a:ea typeface="+mn-ea"/>
                <a:cs typeface="+mn-cs"/>
              </a:rPr>
              <a:t>Goodger</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Gorely</a:t>
            </a:r>
            <a:r>
              <a:rPr lang="en-US" sz="1200" b="0" i="0" u="none" strike="noStrike" kern="1200" baseline="0" dirty="0">
                <a:solidFill>
                  <a:schemeClr val="tx1"/>
                </a:solidFill>
                <a:latin typeface="+mn-lt"/>
                <a:ea typeface="+mn-ea"/>
                <a:cs typeface="+mn-cs"/>
              </a:rPr>
              <a:t>, Lavallee, &amp; Harwood, 2007; Martin &amp; Horn, 2013). </a:t>
            </a:r>
          </a:p>
          <a:p>
            <a:r>
              <a:rPr lang="en-US" sz="1200" b="0" i="0" u="none" strike="noStrike" kern="1200" baseline="0" dirty="0">
                <a:solidFill>
                  <a:schemeClr val="tx1"/>
                </a:solidFill>
                <a:latin typeface="+mn-lt"/>
                <a:ea typeface="+mn-ea"/>
                <a:cs typeface="+mn-cs"/>
              </a:rPr>
              <a:t>In line with this point, research suggests that when people place all their social eggs in one social identity basket (and thus severely limit the resources upon which they can draw) and then experience a threat to that identity (e.g., because they become </a:t>
            </a:r>
            <a:endParaRPr lang="nl-BE"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either temporarily or permanently unable to engage in sport due to injury, illness or retirement), this places them at greater risk of depression and anxiety (e.g., see </a:t>
            </a:r>
            <a:r>
              <a:rPr lang="en-US" sz="1200" b="0" i="0" u="none" strike="noStrike" kern="1200" baseline="0" dirty="0" err="1">
                <a:solidFill>
                  <a:schemeClr val="tx1"/>
                </a:solidFill>
                <a:latin typeface="+mn-lt"/>
                <a:ea typeface="+mn-ea"/>
                <a:cs typeface="+mn-cs"/>
              </a:rPr>
              <a:t>Giannone</a:t>
            </a:r>
            <a:r>
              <a:rPr lang="en-US" sz="1200" b="0" i="0" u="none" strike="noStrike" kern="1200" baseline="0" dirty="0">
                <a:solidFill>
                  <a:schemeClr val="tx1"/>
                </a:solidFill>
                <a:latin typeface="+mn-lt"/>
                <a:ea typeface="+mn-ea"/>
                <a:cs typeface="+mn-cs"/>
              </a:rPr>
              <a:t>, Haney, Kealy, &amp; </a:t>
            </a:r>
            <a:r>
              <a:rPr lang="en-US" sz="1200" b="0" i="0" u="none" strike="noStrike" kern="1200" baseline="0" dirty="0" err="1">
                <a:solidFill>
                  <a:schemeClr val="tx1"/>
                </a:solidFill>
                <a:latin typeface="+mn-lt"/>
                <a:ea typeface="+mn-ea"/>
                <a:cs typeface="+mn-cs"/>
              </a:rPr>
              <a:t>Ogrodniczuk</a:t>
            </a:r>
            <a:r>
              <a:rPr lang="en-US" sz="1200" b="0" i="0" u="none" strike="noStrike" kern="1200" baseline="0" dirty="0">
                <a:solidFill>
                  <a:schemeClr val="tx1"/>
                </a:solidFill>
                <a:latin typeface="+mn-lt"/>
                <a:ea typeface="+mn-ea"/>
                <a:cs typeface="+mn-cs"/>
              </a:rPr>
              <a:t>, 2017; Sanders &amp; </a:t>
            </a:r>
            <a:r>
              <a:rPr lang="en-US" sz="1200" b="0" i="0" u="none" strike="noStrike" kern="1200" baseline="0" dirty="0" err="1">
                <a:solidFill>
                  <a:schemeClr val="tx1"/>
                </a:solidFill>
                <a:latin typeface="+mn-lt"/>
                <a:ea typeface="+mn-ea"/>
                <a:cs typeface="+mn-cs"/>
              </a:rPr>
              <a:t>Stevinson</a:t>
            </a:r>
            <a:r>
              <a:rPr lang="en-US" sz="1200" b="0" i="0" u="none" strike="noStrike" kern="1200" baseline="0" dirty="0">
                <a:solidFill>
                  <a:schemeClr val="tx1"/>
                </a:solidFill>
                <a:latin typeface="+mn-lt"/>
                <a:ea typeface="+mn-ea"/>
                <a:cs typeface="+mn-cs"/>
              </a:rPr>
              <a:t>, 2017; Sparkes, </a:t>
            </a:r>
            <a:r>
              <a:rPr lang="en-US" sz="1200" b="0" i="0" u="none" strike="noStrike" kern="1200" baseline="0" dirty="0" err="1">
                <a:solidFill>
                  <a:schemeClr val="tx1"/>
                </a:solidFill>
                <a:latin typeface="+mn-lt"/>
                <a:ea typeface="+mn-ea"/>
                <a:cs typeface="+mn-cs"/>
              </a:rPr>
              <a:t>Batey</a:t>
            </a:r>
            <a:r>
              <a:rPr lang="en-US" sz="1200" b="0" i="0" u="none" strike="noStrike" kern="1200" baseline="0" dirty="0">
                <a:solidFill>
                  <a:schemeClr val="tx1"/>
                </a:solidFill>
                <a:latin typeface="+mn-lt"/>
                <a:ea typeface="+mn-ea"/>
                <a:cs typeface="+mn-cs"/>
              </a:rPr>
              <a:t>, &amp; Brown, 2005; see also Chapter 16). There are aspects of these dynamics, for example, that one can see in the cases of Michael Phelps, Kelly Holmes and Marcus </a:t>
            </a:r>
            <a:r>
              <a:rPr lang="en-US" sz="1200" b="0" i="0" u="none" strike="noStrike" kern="1200" baseline="0" dirty="0" err="1">
                <a:solidFill>
                  <a:schemeClr val="tx1"/>
                </a:solidFill>
                <a:latin typeface="+mn-lt"/>
                <a:ea typeface="+mn-ea"/>
                <a:cs typeface="+mn-cs"/>
              </a:rPr>
              <a:t>Trescothick</a:t>
            </a:r>
            <a:r>
              <a:rPr lang="en-US" sz="1200" b="0" i="0" u="none" strike="noStrike" kern="1200" baseline="0" dirty="0">
                <a:solidFill>
                  <a:schemeClr val="tx1"/>
                </a:solidFill>
                <a:latin typeface="+mn-lt"/>
                <a:ea typeface="+mn-ea"/>
                <a:cs typeface="+mn-cs"/>
              </a:rPr>
              <a:t>, which we discussed above. All were heavily invested in their social identities as athletes, cut off from other groups, and hence vulnerable to different forms of identity threat.</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42767277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p:cNvSpPr txBox="1">
            <a:spLocks/>
          </p:cNvSpPr>
          <p:nvPr/>
        </p:nvSpPr>
        <p:spPr>
          <a:xfrm>
            <a:off x="321058" y="246234"/>
            <a:ext cx="7830655" cy="1506179"/>
          </a:xfrm>
          <a:prstGeom prst="rect">
            <a:avLst/>
          </a:prstGeom>
        </p:spPr>
        <p:txBody>
          <a:bodyPr vert="horz" lIns="91440" tIns="45720" rIns="91440" bIns="45720" rtlCol="0" anchor="ctr">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r>
              <a:rPr lang="en-GB" sz="2800" b="0" dirty="0">
                <a:solidFill>
                  <a:schemeClr val="bg1">
                    <a:lumMod val="50000"/>
                  </a:schemeClr>
                </a:solidFill>
                <a:latin typeface="Avenir" panose="02000503020000020003" pitchFamily="2" charset="0"/>
                <a:ea typeface="Bodoni Ornaments" pitchFamily="2" charset="0"/>
                <a:cs typeface="Beirut" pitchFamily="2" charset="-78"/>
              </a:rPr>
              <a:t>Lecture 15</a:t>
            </a:r>
          </a:p>
          <a:p>
            <a:r>
              <a:rPr lang="en-GB" sz="2800" b="0" dirty="0">
                <a:solidFill>
                  <a:srgbClr val="22568B"/>
                </a:solidFill>
                <a:latin typeface="Avenir" panose="02000503020000020003" pitchFamily="2" charset="0"/>
                <a:ea typeface="Bodoni Ornaments" pitchFamily="2" charset="0"/>
                <a:cs typeface="Beirut" pitchFamily="2" charset="-78"/>
              </a:rPr>
              <a:t>Mental Health and Resilience</a:t>
            </a:r>
          </a:p>
        </p:txBody>
      </p:sp>
      <p:sp>
        <p:nvSpPr>
          <p:cNvPr id="10" name="Rectangle 9"/>
          <p:cNvSpPr/>
          <p:nvPr/>
        </p:nvSpPr>
        <p:spPr>
          <a:xfrm>
            <a:off x="479462" y="2019174"/>
            <a:ext cx="5566667" cy="2246769"/>
          </a:xfrm>
          <a:prstGeom prst="rect">
            <a:avLst/>
          </a:prstGeom>
        </p:spPr>
        <p:txBody>
          <a:bodyPr wrap="square">
            <a:spAutoFit/>
          </a:bodyPr>
          <a:lstStyle/>
          <a:p>
            <a:r>
              <a:rPr lang="en-GB" sz="2000" dirty="0">
                <a:solidFill>
                  <a:srgbClr val="4094D1"/>
                </a:solidFill>
                <a:latin typeface="Avenir" panose="02000503020000020003" pitchFamily="2" charset="0"/>
                <a:ea typeface="Apple Color Emoji" pitchFamily="2" charset="0"/>
                <a:cs typeface="Al Bayan Plain" pitchFamily="2" charset="-78"/>
              </a:rPr>
              <a:t>Tegan Cruwys,</a:t>
            </a:r>
          </a:p>
          <a:p>
            <a:r>
              <a:rPr lang="en-GB" sz="2000" dirty="0">
                <a:solidFill>
                  <a:srgbClr val="4094D1"/>
                </a:solidFill>
                <a:latin typeface="Avenir" panose="02000503020000020003" pitchFamily="2" charset="0"/>
                <a:ea typeface="Apple Color Emoji" pitchFamily="2" charset="0"/>
                <a:cs typeface="Al Bayan Plain" pitchFamily="2" charset="-78"/>
              </a:rPr>
              <a:t>Mark Stevens,</a:t>
            </a:r>
          </a:p>
          <a:p>
            <a:r>
              <a:rPr lang="en-GB" sz="2000" dirty="0">
                <a:solidFill>
                  <a:srgbClr val="4094D1"/>
                </a:solidFill>
                <a:latin typeface="Avenir" panose="02000503020000020003" pitchFamily="2" charset="0"/>
                <a:ea typeface="Apple Color Emoji" pitchFamily="2" charset="0"/>
                <a:cs typeface="Al Bayan Plain" pitchFamily="2" charset="-78"/>
              </a:rPr>
              <a:t>Catherine Haslam, </a:t>
            </a:r>
          </a:p>
          <a:p>
            <a:r>
              <a:rPr lang="en-GB" sz="2000" dirty="0">
                <a:solidFill>
                  <a:srgbClr val="4094D1"/>
                </a:solidFill>
                <a:latin typeface="Avenir" panose="02000503020000020003" pitchFamily="2" charset="0"/>
                <a:ea typeface="Apple Color Emoji" pitchFamily="2" charset="0"/>
                <a:cs typeface="Al Bayan Plain" pitchFamily="2" charset="-78"/>
              </a:rPr>
              <a:t>S. Alexander Haslam,</a:t>
            </a:r>
          </a:p>
          <a:p>
            <a:r>
              <a:rPr lang="en-GB" sz="2000" dirty="0">
                <a:solidFill>
                  <a:srgbClr val="4094D1"/>
                </a:solidFill>
                <a:latin typeface="Avenir" panose="02000503020000020003" pitchFamily="2" charset="0"/>
                <a:ea typeface="Apple Color Emoji" pitchFamily="2" charset="0"/>
                <a:cs typeface="Al Bayan Plain" pitchFamily="2" charset="-78"/>
              </a:rPr>
              <a:t>&amp; Lisa Olive</a:t>
            </a:r>
          </a:p>
          <a:p>
            <a:endParaRPr lang="en-GB" sz="2000" dirty="0">
              <a:solidFill>
                <a:srgbClr val="4094D1"/>
              </a:solidFill>
              <a:latin typeface="Avenir" panose="02000503020000020003" pitchFamily="2" charset="0"/>
              <a:ea typeface="Apple Color Emoji" pitchFamily="2" charset="0"/>
              <a:cs typeface="Al Bayan Plain" pitchFamily="2" charset="-78"/>
            </a:endParaRPr>
          </a:p>
          <a:p>
            <a:endParaRPr lang="en-GB" sz="2000" dirty="0">
              <a:solidFill>
                <a:srgbClr val="4094D1"/>
              </a:solidFill>
              <a:latin typeface="Avenir" panose="02000503020000020003" pitchFamily="2" charset="0"/>
              <a:ea typeface="Apple Color Emoji" pitchFamily="2" charset="0"/>
              <a:cs typeface="Al Bayan Plain" pitchFamily="2" charset="-78"/>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59" y="246743"/>
            <a:ext cx="1375270" cy="2240171"/>
          </a:xfrm>
          <a:prstGeom prst="rect">
            <a:avLst/>
          </a:prstGeom>
        </p:spPr>
      </p:pic>
      <p:pic>
        <p:nvPicPr>
          <p:cNvPr id="2" name="Picture 2" descr="Research has been published detailing the key building blocks needed to develop team resilience in elite level sport.">
            <a:extLst>
              <a:ext uri="{FF2B5EF4-FFF2-40B4-BE49-F238E27FC236}">
                <a16:creationId xmlns:a16="http://schemas.microsoft.com/office/drawing/2014/main" id="{0D345878-2C7C-47AF-8E3A-1F22BE53DE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6130" y="1888181"/>
            <a:ext cx="3994256" cy="2246769"/>
          </a:xfrm>
          <a:prstGeom prst="rect">
            <a:avLst/>
          </a:prstGeom>
          <a:noFill/>
          <a:effectLst>
            <a:softEdge rad="2286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86154" y="2213312"/>
            <a:ext cx="8235593" cy="2347875"/>
          </a:xfrm>
        </p:spPr>
        <p:txBody>
          <a:bodyPr>
            <a:normAutofit/>
          </a:bodyPr>
          <a:lstStyle/>
          <a:p>
            <a:pPr>
              <a:lnSpc>
                <a:spcPct val="90000"/>
              </a:lnSpc>
            </a:pPr>
            <a:endParaRPr lang="nl-BE" sz="1800" dirty="0">
              <a:latin typeface="Avenir"/>
            </a:endParaRPr>
          </a:p>
          <a:p>
            <a:pPr marL="342900" indent="-342900">
              <a:lnSpc>
                <a:spcPct val="90000"/>
              </a:lnSpc>
              <a:buFont typeface="Arial" panose="020B0604020202020204" pitchFamily="34" charset="0"/>
              <a:buChar char="•"/>
            </a:pPr>
            <a:r>
              <a:rPr lang="nl-BE" sz="1800" b="1" dirty="0" err="1">
                <a:latin typeface="Avenir"/>
              </a:rPr>
              <a:t>Social</a:t>
            </a:r>
            <a:r>
              <a:rPr lang="nl-BE" sz="1800" b="1" dirty="0">
                <a:latin typeface="Avenir"/>
              </a:rPr>
              <a:t> Identity Model of Identity Change (SIMIC):</a:t>
            </a:r>
            <a:r>
              <a:rPr lang="nl-BE" sz="1800" dirty="0">
                <a:latin typeface="Avenir"/>
              </a:rPr>
              <a:t> points to </a:t>
            </a:r>
            <a:r>
              <a:rPr lang="nl-BE" sz="1800" dirty="0" err="1">
                <a:latin typeface="Avenir"/>
              </a:rPr>
              <a:t>importance</a:t>
            </a:r>
            <a:r>
              <a:rPr lang="nl-BE" sz="1800" dirty="0">
                <a:latin typeface="Avenir"/>
              </a:rPr>
              <a:t> of </a:t>
            </a:r>
            <a:r>
              <a:rPr lang="nl-BE" sz="1800" dirty="0" err="1">
                <a:latin typeface="Avenir"/>
              </a:rPr>
              <a:t>maintaining</a:t>
            </a:r>
            <a:r>
              <a:rPr lang="nl-BE" sz="1800" dirty="0">
                <a:latin typeface="Avenir"/>
              </a:rPr>
              <a:t> and </a:t>
            </a:r>
            <a:r>
              <a:rPr lang="nl-BE" sz="1800" dirty="0" err="1">
                <a:latin typeface="Avenir"/>
              </a:rPr>
              <a:t>gaining</a:t>
            </a:r>
            <a:r>
              <a:rPr lang="nl-BE" sz="1800" dirty="0">
                <a:latin typeface="Avenir"/>
              </a:rPr>
              <a:t> </a:t>
            </a:r>
            <a:r>
              <a:rPr lang="nl-BE" sz="1800" dirty="0" err="1">
                <a:latin typeface="Avenir"/>
              </a:rPr>
              <a:t>group</a:t>
            </a:r>
            <a:r>
              <a:rPr lang="nl-BE" sz="1800" dirty="0">
                <a:latin typeface="Avenir"/>
              </a:rPr>
              <a:t> </a:t>
            </a:r>
            <a:r>
              <a:rPr lang="nl-BE" sz="1800" dirty="0" err="1">
                <a:latin typeface="Avenir"/>
              </a:rPr>
              <a:t>memberships</a:t>
            </a:r>
            <a:r>
              <a:rPr lang="nl-BE" sz="1800" dirty="0">
                <a:latin typeface="Avenir"/>
              </a:rPr>
              <a:t> </a:t>
            </a:r>
            <a:r>
              <a:rPr lang="nl-BE" sz="1800" dirty="0" err="1">
                <a:latin typeface="Avenir"/>
              </a:rPr>
              <a:t>that</a:t>
            </a:r>
            <a:r>
              <a:rPr lang="nl-BE" sz="1800" dirty="0">
                <a:latin typeface="Avenir"/>
              </a:rPr>
              <a:t> are compatible.</a:t>
            </a:r>
          </a:p>
          <a:p>
            <a:pPr>
              <a:lnSpc>
                <a:spcPct val="90000"/>
              </a:lnSpc>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mental health in sports</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909410"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Multiple, compatible identities protect mental health in sport</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829483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C48D810-090D-4716-BD9A-E0E5649E473D}"/>
              </a:ext>
            </a:extLst>
          </p:cNvPr>
          <p:cNvSpPr>
            <a:spLocks noGrp="1"/>
          </p:cNvSpPr>
          <p:nvPr>
            <p:ph type="sldNum" sz="quarter" idx="4"/>
          </p:nvPr>
        </p:nvSpPr>
        <p:spPr/>
        <p:txBody>
          <a:bodyPr/>
          <a:lstStyle/>
          <a:p>
            <a:fld id="{BDED0440-CF85-4CB9-8D89-87E5AE29F424}" type="slidenum">
              <a:rPr lang="en-GB" smtClean="0"/>
              <a:pPr/>
              <a:t>11</a:t>
            </a:fld>
            <a:endParaRPr lang="en-GB" dirty="0"/>
          </a:p>
        </p:txBody>
      </p:sp>
      <p:pic>
        <p:nvPicPr>
          <p:cNvPr id="6" name="Picture 5">
            <a:extLst>
              <a:ext uri="{FF2B5EF4-FFF2-40B4-BE49-F238E27FC236}">
                <a16:creationId xmlns:a16="http://schemas.microsoft.com/office/drawing/2014/main" id="{3C658210-28CB-43EE-9A90-D8F863D12E3A}"/>
              </a:ext>
            </a:extLst>
          </p:cNvPr>
          <p:cNvPicPr>
            <a:picLocks noChangeAspect="1"/>
          </p:cNvPicPr>
          <p:nvPr/>
        </p:nvPicPr>
        <p:blipFill>
          <a:blip r:embed="rId3"/>
          <a:stretch>
            <a:fillRect/>
          </a:stretch>
        </p:blipFill>
        <p:spPr>
          <a:xfrm>
            <a:off x="1186550" y="484016"/>
            <a:ext cx="5601826" cy="4343400"/>
          </a:xfrm>
          <a:prstGeom prst="rect">
            <a:avLst/>
          </a:prstGeom>
        </p:spPr>
      </p:pic>
    </p:spTree>
    <p:extLst>
      <p:ext uri="{BB962C8B-B14F-4D97-AF65-F5344CB8AC3E}">
        <p14:creationId xmlns:p14="http://schemas.microsoft.com/office/powerpoint/2010/main" val="1570293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12</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86154" y="2213312"/>
            <a:ext cx="8235593" cy="2347875"/>
          </a:xfrm>
        </p:spPr>
        <p:txBody>
          <a:bodyPr>
            <a:normAutofit/>
          </a:bodyPr>
          <a:lstStyle/>
          <a:p>
            <a:pPr>
              <a:lnSpc>
                <a:spcPct val="90000"/>
              </a:lnSpc>
            </a:pPr>
            <a:endParaRPr lang="nl-BE" sz="1800" dirty="0">
              <a:latin typeface="Avenir"/>
            </a:endParaRPr>
          </a:p>
          <a:p>
            <a:pPr marL="342900" indent="-342900">
              <a:lnSpc>
                <a:spcPct val="90000"/>
              </a:lnSpc>
              <a:buFont typeface="Arial" panose="020B0604020202020204" pitchFamily="34" charset="0"/>
              <a:buChar char="•"/>
            </a:pPr>
            <a:r>
              <a:rPr lang="nl-BE" sz="1800" dirty="0" err="1">
                <a:latin typeface="Avenir"/>
              </a:rPr>
              <a:t>Social</a:t>
            </a:r>
            <a:r>
              <a:rPr lang="nl-BE" sz="1800" dirty="0">
                <a:latin typeface="Avenir"/>
              </a:rPr>
              <a:t> Identity Model of Identity Change (SIMIC): points to </a:t>
            </a:r>
            <a:r>
              <a:rPr lang="nl-BE" sz="1800" dirty="0" err="1">
                <a:latin typeface="Avenir"/>
              </a:rPr>
              <a:t>importance</a:t>
            </a:r>
            <a:r>
              <a:rPr lang="nl-BE" sz="1800" dirty="0">
                <a:latin typeface="Avenir"/>
              </a:rPr>
              <a:t> of </a:t>
            </a:r>
            <a:r>
              <a:rPr lang="nl-BE" sz="1800" dirty="0" err="1">
                <a:latin typeface="Avenir"/>
              </a:rPr>
              <a:t>maintaining</a:t>
            </a:r>
            <a:r>
              <a:rPr lang="nl-BE" sz="1800" dirty="0">
                <a:latin typeface="Avenir"/>
              </a:rPr>
              <a:t> and </a:t>
            </a:r>
            <a:r>
              <a:rPr lang="nl-BE" sz="1800" dirty="0" err="1">
                <a:latin typeface="Avenir"/>
              </a:rPr>
              <a:t>gaining</a:t>
            </a:r>
            <a:r>
              <a:rPr lang="nl-BE" sz="1800" dirty="0">
                <a:latin typeface="Avenir"/>
              </a:rPr>
              <a:t> </a:t>
            </a:r>
            <a:r>
              <a:rPr lang="nl-BE" sz="1800" dirty="0" err="1">
                <a:latin typeface="Avenir"/>
              </a:rPr>
              <a:t>group</a:t>
            </a:r>
            <a:r>
              <a:rPr lang="nl-BE" sz="1800" dirty="0">
                <a:latin typeface="Avenir"/>
              </a:rPr>
              <a:t> </a:t>
            </a:r>
            <a:r>
              <a:rPr lang="nl-BE" sz="1800" dirty="0" err="1">
                <a:latin typeface="Avenir"/>
              </a:rPr>
              <a:t>memberships</a:t>
            </a:r>
            <a:r>
              <a:rPr lang="nl-BE" sz="1800" dirty="0">
                <a:latin typeface="Avenir"/>
              </a:rPr>
              <a:t> </a:t>
            </a:r>
            <a:r>
              <a:rPr lang="nl-BE" sz="1800" dirty="0" err="1">
                <a:latin typeface="Avenir"/>
              </a:rPr>
              <a:t>that</a:t>
            </a:r>
            <a:r>
              <a:rPr lang="nl-BE" sz="1800" dirty="0">
                <a:latin typeface="Avenir"/>
              </a:rPr>
              <a:t> are compatible.</a:t>
            </a:r>
          </a:p>
          <a:p>
            <a:pPr marL="342900" indent="-342900">
              <a:lnSpc>
                <a:spcPct val="90000"/>
              </a:lnSpc>
              <a:buFont typeface="Arial" panose="020B0604020202020204" pitchFamily="34" charset="0"/>
              <a:buChar char="•"/>
            </a:pPr>
            <a:r>
              <a:rPr lang="nl-BE" sz="1800" dirty="0">
                <a:latin typeface="Avenir"/>
              </a:rPr>
              <a:t>SIMIC </a:t>
            </a:r>
            <a:r>
              <a:rPr lang="nl-BE" sz="1800" dirty="0" err="1">
                <a:latin typeface="Avenir"/>
              </a:rPr>
              <a:t>provides</a:t>
            </a:r>
            <a:r>
              <a:rPr lang="nl-BE" sz="1800" dirty="0">
                <a:latin typeface="Avenir"/>
              </a:rPr>
              <a:t> a basis </a:t>
            </a:r>
            <a:r>
              <a:rPr lang="nl-BE" sz="1800" dirty="0" err="1">
                <a:latin typeface="Avenir"/>
              </a:rPr>
              <a:t>for</a:t>
            </a:r>
            <a:r>
              <a:rPr lang="nl-BE" sz="1800" dirty="0">
                <a:latin typeface="Avenir"/>
              </a:rPr>
              <a:t> new </a:t>
            </a:r>
            <a:r>
              <a:rPr lang="nl-BE" sz="1800" dirty="0" err="1">
                <a:latin typeface="Avenir"/>
              </a:rPr>
              <a:t>programmes</a:t>
            </a:r>
            <a:r>
              <a:rPr lang="nl-BE" sz="1800" dirty="0">
                <a:latin typeface="Avenir"/>
              </a:rPr>
              <a:t> </a:t>
            </a:r>
            <a:r>
              <a:rPr lang="nl-BE" sz="1800" dirty="0" err="1">
                <a:latin typeface="Avenir"/>
              </a:rPr>
              <a:t>that</a:t>
            </a:r>
            <a:r>
              <a:rPr lang="nl-BE" sz="1800" dirty="0">
                <a:latin typeface="Avenir"/>
              </a:rPr>
              <a:t> </a:t>
            </a:r>
            <a:r>
              <a:rPr lang="nl-BE" sz="1800" dirty="0" err="1">
                <a:latin typeface="Avenir"/>
              </a:rPr>
              <a:t>aim</a:t>
            </a:r>
            <a:r>
              <a:rPr lang="nl-BE" sz="1800" dirty="0">
                <a:latin typeface="Avenir"/>
              </a:rPr>
              <a:t> to help </a:t>
            </a:r>
            <a:r>
              <a:rPr lang="nl-BE" sz="1800" dirty="0" err="1">
                <a:latin typeface="Avenir"/>
              </a:rPr>
              <a:t>athletes</a:t>
            </a:r>
            <a:r>
              <a:rPr lang="nl-BE" sz="1800" dirty="0">
                <a:latin typeface="Avenir"/>
              </a:rPr>
              <a:t> </a:t>
            </a:r>
            <a:r>
              <a:rPr lang="nl-BE" sz="1800" dirty="0" err="1">
                <a:latin typeface="Avenir"/>
              </a:rPr>
              <a:t>cope</a:t>
            </a:r>
            <a:r>
              <a:rPr lang="nl-BE" sz="1800" dirty="0">
                <a:latin typeface="Avenir"/>
              </a:rPr>
              <a:t> </a:t>
            </a:r>
            <a:r>
              <a:rPr lang="nl-BE" sz="1800" dirty="0" err="1">
                <a:latin typeface="Avenir"/>
              </a:rPr>
              <a:t>with</a:t>
            </a:r>
            <a:r>
              <a:rPr lang="nl-BE" sz="1800" dirty="0">
                <a:latin typeface="Avenir"/>
              </a:rPr>
              <a:t> </a:t>
            </a:r>
            <a:r>
              <a:rPr lang="nl-BE" sz="1800" dirty="0" err="1">
                <a:latin typeface="Avenir"/>
              </a:rPr>
              <a:t>career</a:t>
            </a:r>
            <a:r>
              <a:rPr lang="nl-BE" sz="1800" dirty="0">
                <a:latin typeface="Avenir"/>
              </a:rPr>
              <a:t> </a:t>
            </a:r>
            <a:r>
              <a:rPr lang="nl-BE" sz="1800" dirty="0" err="1">
                <a:latin typeface="Avenir"/>
              </a:rPr>
              <a:t>transitions</a:t>
            </a:r>
            <a:r>
              <a:rPr lang="nl-BE" sz="1800" dirty="0">
                <a:latin typeface="Avenir"/>
              </a:rPr>
              <a:t> and </a:t>
            </a:r>
            <a:r>
              <a:rPr lang="nl-BE" sz="1800" dirty="0" err="1">
                <a:latin typeface="Avenir"/>
              </a:rPr>
              <a:t>careers</a:t>
            </a:r>
            <a:r>
              <a:rPr lang="nl-BE" sz="1800" dirty="0">
                <a:latin typeface="Avenir"/>
              </a:rPr>
              <a:t> in </a:t>
            </a:r>
            <a:r>
              <a:rPr lang="nl-BE" sz="1800" dirty="0" err="1">
                <a:latin typeface="Avenir"/>
              </a:rPr>
              <a:t>general</a:t>
            </a:r>
            <a:r>
              <a:rPr lang="nl-BE" sz="1800" dirty="0">
                <a:latin typeface="Avenir"/>
              </a:rPr>
              <a:t>: </a:t>
            </a:r>
            <a:r>
              <a:rPr lang="nl-BE" sz="1800" b="1" dirty="0" err="1">
                <a:latin typeface="Avenir"/>
              </a:rPr>
              <a:t>Groups</a:t>
            </a:r>
            <a:r>
              <a:rPr lang="nl-BE" sz="1800" b="1" dirty="0">
                <a:latin typeface="Avenir"/>
              </a:rPr>
              <a:t> 4 Health, </a:t>
            </a:r>
            <a:r>
              <a:rPr lang="nl-BE" sz="1800" b="1" dirty="0" err="1">
                <a:latin typeface="Avenir"/>
              </a:rPr>
              <a:t>including</a:t>
            </a:r>
            <a:r>
              <a:rPr lang="nl-BE" sz="1800" b="1" dirty="0">
                <a:latin typeface="Avenir"/>
              </a:rPr>
              <a:t> </a:t>
            </a:r>
            <a:r>
              <a:rPr lang="nl-BE" sz="1800" b="1" dirty="0" err="1">
                <a:latin typeface="Avenir"/>
              </a:rPr>
              <a:t>social</a:t>
            </a:r>
            <a:r>
              <a:rPr lang="nl-BE" sz="1800" b="1" dirty="0">
                <a:latin typeface="Avenir"/>
              </a:rPr>
              <a:t> </a:t>
            </a:r>
            <a:r>
              <a:rPr lang="nl-BE" sz="1800" b="1" dirty="0" err="1">
                <a:latin typeface="Avenir"/>
              </a:rPr>
              <a:t>identity</a:t>
            </a:r>
            <a:r>
              <a:rPr lang="nl-BE" sz="1800" b="1" dirty="0">
                <a:latin typeface="Avenir"/>
              </a:rPr>
              <a:t> </a:t>
            </a:r>
            <a:r>
              <a:rPr lang="nl-BE" sz="1800" b="1" dirty="0" err="1">
                <a:latin typeface="Avenir"/>
              </a:rPr>
              <a:t>mapping</a:t>
            </a:r>
            <a:r>
              <a:rPr lang="nl-BE" sz="1800" b="1" dirty="0">
                <a:latin typeface="Avenir"/>
              </a:rPr>
              <a:t> </a:t>
            </a:r>
            <a:r>
              <a:rPr lang="nl-BE" sz="1800" dirty="0">
                <a:latin typeface="Avenir"/>
              </a:rPr>
              <a:t>(i.e., </a:t>
            </a:r>
            <a:r>
              <a:rPr lang="nl-BE" sz="1800" dirty="0" err="1">
                <a:latin typeface="Avenir"/>
              </a:rPr>
              <a:t>visual</a:t>
            </a:r>
            <a:r>
              <a:rPr lang="nl-BE" sz="1800" dirty="0">
                <a:latin typeface="Avenir"/>
              </a:rPr>
              <a:t> </a:t>
            </a:r>
            <a:r>
              <a:rPr lang="nl-BE" sz="1800" dirty="0" err="1">
                <a:latin typeface="Avenir"/>
              </a:rPr>
              <a:t>representation</a:t>
            </a:r>
            <a:r>
              <a:rPr lang="nl-BE" sz="1800" dirty="0">
                <a:latin typeface="Avenir"/>
              </a:rPr>
              <a:t> of a </a:t>
            </a:r>
            <a:r>
              <a:rPr lang="nl-BE" sz="1800" dirty="0" err="1">
                <a:latin typeface="Avenir"/>
              </a:rPr>
              <a:t>person’s</a:t>
            </a:r>
            <a:r>
              <a:rPr lang="nl-BE" sz="1800" dirty="0">
                <a:latin typeface="Avenir"/>
              </a:rPr>
              <a:t> </a:t>
            </a:r>
            <a:r>
              <a:rPr lang="nl-BE" sz="1800" dirty="0" err="1">
                <a:latin typeface="Avenir"/>
              </a:rPr>
              <a:t>group</a:t>
            </a:r>
            <a:r>
              <a:rPr lang="nl-BE" sz="1800" dirty="0">
                <a:latin typeface="Avenir"/>
              </a:rPr>
              <a:t> </a:t>
            </a:r>
            <a:r>
              <a:rPr lang="nl-BE" sz="1800" dirty="0" err="1">
                <a:latin typeface="Avenir"/>
              </a:rPr>
              <a:t>memberships</a:t>
            </a:r>
            <a:r>
              <a:rPr lang="nl-BE" sz="1800" dirty="0">
                <a:latin typeface="Avenir"/>
              </a:rPr>
              <a:t> and </a:t>
            </a:r>
            <a:r>
              <a:rPr lang="nl-BE" sz="1800" dirty="0" err="1">
                <a:latin typeface="Avenir"/>
              </a:rPr>
              <a:t>networks</a:t>
            </a:r>
            <a:r>
              <a:rPr lang="nl-BE" sz="1800" dirty="0">
                <a:latin typeface="Avenir"/>
              </a:rPr>
              <a:t> at a </a:t>
            </a:r>
            <a:r>
              <a:rPr lang="nl-BE" sz="1800" dirty="0" err="1">
                <a:latin typeface="Avenir"/>
              </a:rPr>
              <a:t>given</a:t>
            </a:r>
            <a:r>
              <a:rPr lang="nl-BE" sz="1800" dirty="0">
                <a:latin typeface="Avenir"/>
              </a:rPr>
              <a:t> time). </a:t>
            </a:r>
          </a:p>
          <a:p>
            <a:pPr>
              <a:lnSpc>
                <a:spcPct val="90000"/>
              </a:lnSpc>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mental health in sports</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909410"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Multiple, compatible identities protect mental health in sport</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2606324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DC8FD02-2AA4-4562-BC2E-D774D1766C75}"/>
              </a:ext>
            </a:extLst>
          </p:cNvPr>
          <p:cNvSpPr>
            <a:spLocks noGrp="1"/>
          </p:cNvSpPr>
          <p:nvPr>
            <p:ph type="sldNum" sz="quarter" idx="4"/>
          </p:nvPr>
        </p:nvSpPr>
        <p:spPr/>
        <p:txBody>
          <a:bodyPr/>
          <a:lstStyle/>
          <a:p>
            <a:fld id="{BDED0440-CF85-4CB9-8D89-87E5AE29F424}" type="slidenum">
              <a:rPr lang="en-GB" smtClean="0"/>
              <a:pPr/>
              <a:t>13</a:t>
            </a:fld>
            <a:endParaRPr lang="en-GB" dirty="0"/>
          </a:p>
        </p:txBody>
      </p:sp>
      <p:pic>
        <p:nvPicPr>
          <p:cNvPr id="6" name="Picture 5">
            <a:extLst>
              <a:ext uri="{FF2B5EF4-FFF2-40B4-BE49-F238E27FC236}">
                <a16:creationId xmlns:a16="http://schemas.microsoft.com/office/drawing/2014/main" id="{0F6AE2C1-52FB-4FF5-8C11-4F8EB0985B8D}"/>
              </a:ext>
            </a:extLst>
          </p:cNvPr>
          <p:cNvPicPr>
            <a:picLocks noChangeAspect="1"/>
          </p:cNvPicPr>
          <p:nvPr/>
        </p:nvPicPr>
        <p:blipFill>
          <a:blip r:embed="rId3"/>
          <a:stretch>
            <a:fillRect/>
          </a:stretch>
        </p:blipFill>
        <p:spPr>
          <a:xfrm>
            <a:off x="862535" y="484016"/>
            <a:ext cx="6648050" cy="4514850"/>
          </a:xfrm>
          <a:prstGeom prst="rect">
            <a:avLst/>
          </a:prstGeom>
        </p:spPr>
      </p:pic>
    </p:spTree>
    <p:extLst>
      <p:ext uri="{BB962C8B-B14F-4D97-AF65-F5344CB8AC3E}">
        <p14:creationId xmlns:p14="http://schemas.microsoft.com/office/powerpoint/2010/main" val="503599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a:bodyPr>
          <a:lstStyle/>
          <a:p>
            <a:pPr marL="342900" indent="-342900">
              <a:lnSpc>
                <a:spcPct val="90000"/>
              </a:lnSpc>
              <a:buFont typeface="Arial" panose="020B0604020202020204" pitchFamily="34" charset="0"/>
              <a:buChar char="•"/>
            </a:pPr>
            <a:r>
              <a:rPr lang="nl-BE" sz="1800" dirty="0" err="1">
                <a:latin typeface="Avenir"/>
              </a:rPr>
              <a:t>Besides</a:t>
            </a:r>
            <a:r>
              <a:rPr lang="nl-BE" sz="1800" dirty="0">
                <a:latin typeface="Avenir"/>
              </a:rPr>
              <a:t> the </a:t>
            </a:r>
            <a:r>
              <a:rPr lang="nl-BE" sz="1800" dirty="0" err="1">
                <a:latin typeface="Avenir"/>
              </a:rPr>
              <a:t>number</a:t>
            </a:r>
            <a:r>
              <a:rPr lang="nl-BE" sz="1800" dirty="0">
                <a:latin typeface="Avenir"/>
              </a:rPr>
              <a:t>, the </a:t>
            </a:r>
            <a:r>
              <a:rPr lang="nl-BE" sz="1800" i="1" dirty="0">
                <a:latin typeface="Avenir"/>
              </a:rPr>
              <a:t>content</a:t>
            </a:r>
            <a:r>
              <a:rPr lang="nl-BE" sz="1800" dirty="0">
                <a:latin typeface="Avenir"/>
              </a:rPr>
              <a:t> of </a:t>
            </a:r>
            <a:r>
              <a:rPr lang="nl-BE" sz="1800" dirty="0" err="1">
                <a:latin typeface="Avenir"/>
              </a:rPr>
              <a:t>social</a:t>
            </a:r>
            <a:r>
              <a:rPr lang="nl-BE" sz="1800" dirty="0">
                <a:latin typeface="Avenir"/>
              </a:rPr>
              <a:t> </a:t>
            </a:r>
            <a:r>
              <a:rPr lang="nl-BE" sz="1800" dirty="0" err="1">
                <a:latin typeface="Avenir"/>
              </a:rPr>
              <a:t>identities</a:t>
            </a:r>
            <a:r>
              <a:rPr lang="nl-BE" sz="1800" dirty="0">
                <a:latin typeface="Avenir"/>
              </a:rPr>
              <a:t> is </a:t>
            </a:r>
            <a:r>
              <a:rPr lang="nl-BE" sz="1800" dirty="0" err="1">
                <a:latin typeface="Avenir"/>
              </a:rPr>
              <a:t>also</a:t>
            </a:r>
            <a:r>
              <a:rPr lang="nl-BE" sz="1800" dirty="0">
                <a:latin typeface="Avenir"/>
              </a:rPr>
              <a:t> important (</a:t>
            </a:r>
            <a:r>
              <a:rPr lang="nl-BE" sz="1800" dirty="0" err="1">
                <a:latin typeface="Avenir"/>
              </a:rPr>
              <a:t>their</a:t>
            </a:r>
            <a:r>
              <a:rPr lang="nl-BE" sz="1800" dirty="0">
                <a:latin typeface="Avenir"/>
              </a:rPr>
              <a:t> </a:t>
            </a:r>
            <a:r>
              <a:rPr lang="nl-BE" sz="1800" dirty="0" err="1">
                <a:latin typeface="Avenir"/>
              </a:rPr>
              <a:t>norms</a:t>
            </a:r>
            <a:r>
              <a:rPr lang="nl-BE" sz="1800" dirty="0">
                <a:latin typeface="Avenir"/>
              </a:rPr>
              <a:t>, cultures and environment), </a:t>
            </a:r>
            <a:r>
              <a:rPr lang="nl-BE" sz="1800" dirty="0" err="1">
                <a:latin typeface="Avenir"/>
              </a:rPr>
              <a:t>for</a:t>
            </a:r>
            <a:r>
              <a:rPr lang="nl-BE" sz="1800" dirty="0">
                <a:latin typeface="Avenir"/>
              </a:rPr>
              <a:t> the </a:t>
            </a:r>
            <a:r>
              <a:rPr lang="nl-BE" sz="1800" dirty="0" err="1">
                <a:latin typeface="Avenir"/>
              </a:rPr>
              <a:t>better</a:t>
            </a:r>
            <a:r>
              <a:rPr lang="nl-BE" sz="1800" dirty="0">
                <a:latin typeface="Avenir"/>
              </a:rPr>
              <a:t> or the </a:t>
            </a:r>
            <a:r>
              <a:rPr lang="nl-BE" sz="1800" dirty="0" err="1">
                <a:latin typeface="Avenir"/>
              </a:rPr>
              <a:t>worse</a:t>
            </a:r>
            <a:r>
              <a:rPr lang="nl-BE" sz="1800" dirty="0">
                <a:latin typeface="Avenir"/>
              </a:rPr>
              <a:t>.</a:t>
            </a:r>
          </a:p>
          <a:p>
            <a:pPr marL="342900" indent="-342900">
              <a:lnSpc>
                <a:spcPct val="90000"/>
              </a:lnSpc>
              <a:buFont typeface="Arial" panose="020B0604020202020204" pitchFamily="34" charset="0"/>
              <a:buChar char="•"/>
            </a:pPr>
            <a:r>
              <a:rPr lang="nl-BE" sz="1800" dirty="0">
                <a:latin typeface="Avenir"/>
              </a:rPr>
              <a:t>For </a:t>
            </a:r>
            <a:r>
              <a:rPr lang="nl-BE" sz="1800" dirty="0" err="1">
                <a:latin typeface="Avenir"/>
              </a:rPr>
              <a:t>example</a:t>
            </a:r>
            <a:r>
              <a:rPr lang="nl-BE" sz="1800" dirty="0">
                <a:latin typeface="Avenir"/>
              </a:rPr>
              <a:t>, </a:t>
            </a:r>
            <a:r>
              <a:rPr lang="nl-BE" sz="1800" dirty="0" err="1">
                <a:latin typeface="Avenir"/>
              </a:rPr>
              <a:t>people</a:t>
            </a:r>
            <a:r>
              <a:rPr lang="nl-BE" sz="1800" dirty="0">
                <a:latin typeface="Avenir"/>
              </a:rPr>
              <a:t> </a:t>
            </a:r>
            <a:r>
              <a:rPr lang="nl-BE" sz="1800" dirty="0" err="1">
                <a:latin typeface="Avenir"/>
              </a:rPr>
              <a:t>who</a:t>
            </a:r>
            <a:r>
              <a:rPr lang="nl-BE" sz="1800" dirty="0">
                <a:latin typeface="Avenir"/>
              </a:rPr>
              <a:t> </a:t>
            </a:r>
            <a:r>
              <a:rPr lang="nl-BE" sz="1800" dirty="0" err="1">
                <a:latin typeface="Avenir"/>
              </a:rPr>
              <a:t>identified</a:t>
            </a:r>
            <a:r>
              <a:rPr lang="nl-BE" sz="1800" dirty="0">
                <a:latin typeface="Avenir"/>
              </a:rPr>
              <a:t> more </a:t>
            </a:r>
            <a:r>
              <a:rPr lang="nl-BE" sz="1800" dirty="0" err="1">
                <a:latin typeface="Avenir"/>
              </a:rPr>
              <a:t>with</a:t>
            </a:r>
            <a:r>
              <a:rPr lang="nl-BE" sz="1800" dirty="0">
                <a:latin typeface="Avenir"/>
              </a:rPr>
              <a:t> </a:t>
            </a:r>
            <a:r>
              <a:rPr lang="nl-BE" sz="1800" dirty="0" err="1">
                <a:latin typeface="Avenir"/>
              </a:rPr>
              <a:t>other</a:t>
            </a:r>
            <a:r>
              <a:rPr lang="nl-BE" sz="1800" dirty="0">
                <a:latin typeface="Avenir"/>
              </a:rPr>
              <a:t> </a:t>
            </a:r>
            <a:r>
              <a:rPr lang="nl-BE" sz="1800" dirty="0" err="1">
                <a:latin typeface="Avenir"/>
              </a:rPr>
              <a:t>depressed</a:t>
            </a:r>
            <a:r>
              <a:rPr lang="nl-BE" sz="1800" dirty="0">
                <a:latin typeface="Avenir"/>
              </a:rPr>
              <a:t> </a:t>
            </a:r>
            <a:r>
              <a:rPr lang="nl-BE" sz="1800" dirty="0" err="1">
                <a:latin typeface="Avenir"/>
              </a:rPr>
              <a:t>people</a:t>
            </a:r>
            <a:r>
              <a:rPr lang="nl-BE" sz="1800" dirty="0">
                <a:latin typeface="Avenir"/>
              </a:rPr>
              <a:t> </a:t>
            </a:r>
            <a:r>
              <a:rPr lang="nl-BE" sz="1800" dirty="0" err="1">
                <a:latin typeface="Avenir"/>
              </a:rPr>
              <a:t>reported</a:t>
            </a:r>
            <a:r>
              <a:rPr lang="nl-BE" sz="1800" dirty="0">
                <a:latin typeface="Avenir"/>
              </a:rPr>
              <a:t> </a:t>
            </a:r>
            <a:r>
              <a:rPr lang="nl-BE" sz="1800" dirty="0" err="1">
                <a:latin typeface="Avenir"/>
              </a:rPr>
              <a:t>poorer</a:t>
            </a:r>
            <a:r>
              <a:rPr lang="nl-BE" sz="1800" dirty="0">
                <a:latin typeface="Avenir"/>
              </a:rPr>
              <a:t> well-</a:t>
            </a:r>
            <a:r>
              <a:rPr lang="nl-BE" sz="1800" dirty="0" err="1">
                <a:latin typeface="Avenir"/>
              </a:rPr>
              <a:t>being</a:t>
            </a:r>
            <a:r>
              <a:rPr lang="nl-BE" sz="1800" dirty="0">
                <a:latin typeface="Avenir"/>
              </a:rPr>
              <a:t>, and </a:t>
            </a:r>
            <a:r>
              <a:rPr lang="nl-BE" sz="1800" dirty="0" err="1">
                <a:latin typeface="Avenir"/>
              </a:rPr>
              <a:t>this</a:t>
            </a:r>
            <a:r>
              <a:rPr lang="nl-BE" sz="1800" dirty="0">
                <a:latin typeface="Avenir"/>
              </a:rPr>
              <a:t> </a:t>
            </a:r>
            <a:r>
              <a:rPr lang="nl-BE" sz="1800" dirty="0" err="1">
                <a:latin typeface="Avenir"/>
              </a:rPr>
              <a:t>relation</a:t>
            </a:r>
            <a:r>
              <a:rPr lang="nl-BE" sz="1800" dirty="0">
                <a:latin typeface="Avenir"/>
              </a:rPr>
              <a:t> was </a:t>
            </a:r>
            <a:r>
              <a:rPr lang="nl-BE" sz="1800" dirty="0" err="1">
                <a:latin typeface="Avenir"/>
              </a:rPr>
              <a:t>moderated</a:t>
            </a:r>
            <a:r>
              <a:rPr lang="nl-BE" sz="1800" dirty="0">
                <a:latin typeface="Avenir"/>
              </a:rPr>
              <a:t> </a:t>
            </a:r>
            <a:r>
              <a:rPr lang="nl-BE" sz="1800" dirty="0" err="1">
                <a:latin typeface="Avenir"/>
              </a:rPr>
              <a:t>by</a:t>
            </a:r>
            <a:r>
              <a:rPr lang="nl-BE" sz="1800" dirty="0">
                <a:latin typeface="Avenir"/>
              </a:rPr>
              <a:t> the </a:t>
            </a:r>
            <a:r>
              <a:rPr lang="nl-BE" sz="1800" dirty="0" err="1">
                <a:latin typeface="Avenir"/>
              </a:rPr>
              <a:t>perceived</a:t>
            </a:r>
            <a:r>
              <a:rPr lang="nl-BE" sz="1800" dirty="0">
                <a:latin typeface="Avenir"/>
              </a:rPr>
              <a:t> </a:t>
            </a:r>
            <a:r>
              <a:rPr lang="nl-BE" sz="1800" dirty="0" err="1">
                <a:latin typeface="Avenir"/>
              </a:rPr>
              <a:t>norms</a:t>
            </a:r>
            <a:r>
              <a:rPr lang="nl-BE" sz="1800" dirty="0">
                <a:latin typeface="Avenir"/>
              </a:rPr>
              <a:t> of </a:t>
            </a:r>
            <a:r>
              <a:rPr lang="nl-BE" sz="1800" dirty="0" err="1">
                <a:latin typeface="Avenir"/>
              </a:rPr>
              <a:t>depressed</a:t>
            </a:r>
            <a:r>
              <a:rPr lang="nl-BE" sz="1800" dirty="0">
                <a:latin typeface="Avenir"/>
              </a:rPr>
              <a:t> </a:t>
            </a:r>
            <a:r>
              <a:rPr lang="nl-BE" sz="1800" dirty="0" err="1">
                <a:latin typeface="Avenir"/>
              </a:rPr>
              <a:t>people</a:t>
            </a:r>
            <a:r>
              <a:rPr lang="nl-BE" sz="1800" dirty="0">
                <a:latin typeface="Avenir"/>
              </a:rPr>
              <a:t>, </a:t>
            </a:r>
            <a:r>
              <a:rPr lang="nl-BE" sz="1800" dirty="0" err="1">
                <a:latin typeface="Avenir"/>
              </a:rPr>
              <a:t>such</a:t>
            </a:r>
            <a:r>
              <a:rPr lang="nl-BE" sz="1800" dirty="0">
                <a:latin typeface="Avenir"/>
              </a:rPr>
              <a:t> </a:t>
            </a:r>
            <a:r>
              <a:rPr lang="nl-BE" sz="1800" dirty="0" err="1">
                <a:latin typeface="Avenir"/>
              </a:rPr>
              <a:t>that</a:t>
            </a:r>
            <a:r>
              <a:rPr lang="nl-BE" sz="1800" dirty="0">
                <a:latin typeface="Avenir"/>
              </a:rPr>
              <a:t> </a:t>
            </a:r>
            <a:r>
              <a:rPr lang="nl-BE" sz="1800" dirty="0" err="1">
                <a:latin typeface="Avenir"/>
              </a:rPr>
              <a:t>identification</a:t>
            </a:r>
            <a:r>
              <a:rPr lang="nl-BE" sz="1800" dirty="0">
                <a:latin typeface="Avenir"/>
              </a:rPr>
              <a:t> </a:t>
            </a:r>
            <a:r>
              <a:rPr lang="nl-BE" sz="1800" dirty="0" err="1">
                <a:latin typeface="Avenir"/>
              </a:rPr>
              <a:t>facilitated</a:t>
            </a:r>
            <a:r>
              <a:rPr lang="nl-BE" sz="1800" dirty="0">
                <a:latin typeface="Avenir"/>
              </a:rPr>
              <a:t> </a:t>
            </a:r>
            <a:r>
              <a:rPr lang="nl-BE" sz="1800" dirty="0" err="1">
                <a:latin typeface="Avenir"/>
              </a:rPr>
              <a:t>convergence</a:t>
            </a:r>
            <a:r>
              <a:rPr lang="nl-BE" sz="1800" dirty="0">
                <a:latin typeface="Avenir"/>
              </a:rPr>
              <a:t> </a:t>
            </a:r>
            <a:r>
              <a:rPr lang="nl-BE" sz="1800" dirty="0" err="1">
                <a:latin typeface="Avenir"/>
              </a:rPr>
              <a:t>towards</a:t>
            </a:r>
            <a:r>
              <a:rPr lang="nl-BE" sz="1800" dirty="0">
                <a:latin typeface="Avenir"/>
              </a:rPr>
              <a:t> the </a:t>
            </a:r>
            <a:r>
              <a:rPr lang="nl-BE" sz="1800" dirty="0" err="1">
                <a:latin typeface="Avenir"/>
              </a:rPr>
              <a:t>group</a:t>
            </a:r>
            <a:r>
              <a:rPr lang="nl-BE" sz="1800" dirty="0">
                <a:latin typeface="Avenir"/>
              </a:rPr>
              <a:t> </a:t>
            </a:r>
            <a:r>
              <a:rPr lang="nl-BE" sz="1800" dirty="0" err="1">
                <a:latin typeface="Avenir"/>
              </a:rPr>
              <a:t>norms</a:t>
            </a:r>
            <a:r>
              <a:rPr lang="nl-BE" sz="1800" dirty="0">
                <a:latin typeface="Avenir"/>
              </a:rPr>
              <a:t> </a:t>
            </a:r>
            <a:r>
              <a:rPr lang="nl-BE" sz="1800" dirty="0" err="1">
                <a:latin typeface="Avenir"/>
              </a:rPr>
              <a:t>centring</a:t>
            </a:r>
            <a:r>
              <a:rPr lang="nl-BE" sz="1800" dirty="0">
                <a:latin typeface="Avenir"/>
              </a:rPr>
              <a:t> on </a:t>
            </a:r>
            <a:r>
              <a:rPr lang="nl-BE" sz="1800" dirty="0" err="1">
                <a:latin typeface="Avenir"/>
              </a:rPr>
              <a:t>depressogenic</a:t>
            </a:r>
            <a:r>
              <a:rPr lang="nl-BE" sz="1800" dirty="0">
                <a:latin typeface="Avenir"/>
              </a:rPr>
              <a:t> </a:t>
            </a:r>
            <a:r>
              <a:rPr lang="nl-BE" sz="1800" dirty="0" err="1">
                <a:latin typeface="Avenir"/>
              </a:rPr>
              <a:t>thoughts</a:t>
            </a:r>
            <a:r>
              <a:rPr lang="nl-BE" sz="1800" dirty="0">
                <a:latin typeface="Avenir"/>
              </a:rPr>
              <a:t> and behaviours (</a:t>
            </a:r>
            <a:r>
              <a:rPr lang="nl-BE" sz="1800" dirty="0">
                <a:solidFill>
                  <a:schemeClr val="bg1">
                    <a:lumMod val="65000"/>
                  </a:schemeClr>
                </a:solidFill>
                <a:latin typeface="Avenir"/>
              </a:rPr>
              <a:t>Cruwys and </a:t>
            </a:r>
            <a:r>
              <a:rPr lang="nl-BE" sz="1800" dirty="0" err="1">
                <a:solidFill>
                  <a:schemeClr val="bg1">
                    <a:lumMod val="65000"/>
                  </a:schemeClr>
                </a:solidFill>
                <a:latin typeface="Avenir"/>
              </a:rPr>
              <a:t>Sathiavaani</a:t>
            </a:r>
            <a:r>
              <a:rPr lang="nl-BE" sz="1800" dirty="0">
                <a:solidFill>
                  <a:schemeClr val="bg1">
                    <a:lumMod val="65000"/>
                  </a:schemeClr>
                </a:solidFill>
                <a:latin typeface="Avenir"/>
              </a:rPr>
              <a:t>, 2016). </a:t>
            </a:r>
            <a:r>
              <a:rPr lang="nl-BE" sz="1800" dirty="0" err="1">
                <a:solidFill>
                  <a:schemeClr val="tx1"/>
                </a:solidFill>
                <a:latin typeface="Avenir"/>
              </a:rPr>
              <a:t>Can</a:t>
            </a:r>
            <a:r>
              <a:rPr lang="nl-BE" sz="1800" dirty="0">
                <a:solidFill>
                  <a:schemeClr val="tx1"/>
                </a:solidFill>
                <a:latin typeface="Avenir"/>
              </a:rPr>
              <a:t> </a:t>
            </a:r>
            <a:r>
              <a:rPr lang="nl-BE" sz="1800" dirty="0" err="1">
                <a:solidFill>
                  <a:schemeClr val="tx1"/>
                </a:solidFill>
                <a:latin typeface="Avenir"/>
              </a:rPr>
              <a:t>also</a:t>
            </a:r>
            <a:r>
              <a:rPr lang="nl-BE" sz="1800" dirty="0">
                <a:solidFill>
                  <a:schemeClr val="tx1"/>
                </a:solidFill>
                <a:latin typeface="Avenir"/>
              </a:rPr>
              <a:t> go in </a:t>
            </a:r>
            <a:r>
              <a:rPr lang="nl-BE" sz="1800" dirty="0" err="1">
                <a:solidFill>
                  <a:schemeClr val="tx1"/>
                </a:solidFill>
                <a:latin typeface="Avenir"/>
              </a:rPr>
              <a:t>positive</a:t>
            </a:r>
            <a:r>
              <a:rPr lang="nl-BE" sz="1800" dirty="0">
                <a:solidFill>
                  <a:schemeClr val="tx1"/>
                </a:solidFill>
                <a:latin typeface="Avenir"/>
              </a:rPr>
              <a:t> way </a:t>
            </a:r>
            <a:r>
              <a:rPr lang="nl-BE" sz="1800" dirty="0">
                <a:solidFill>
                  <a:schemeClr val="bg1">
                    <a:lumMod val="65000"/>
                  </a:schemeClr>
                </a:solidFill>
                <a:latin typeface="Avenir"/>
              </a:rPr>
              <a:t>(</a:t>
            </a:r>
            <a:r>
              <a:rPr lang="nl-BE" sz="1800" dirty="0" err="1">
                <a:solidFill>
                  <a:schemeClr val="bg1">
                    <a:lumMod val="65000"/>
                  </a:schemeClr>
                </a:solidFill>
                <a:latin typeface="Avenir"/>
              </a:rPr>
              <a:t>Dingle</a:t>
            </a:r>
            <a:r>
              <a:rPr lang="nl-BE" sz="1800" dirty="0">
                <a:solidFill>
                  <a:schemeClr val="bg1">
                    <a:lumMod val="65000"/>
                  </a:schemeClr>
                </a:solidFill>
                <a:latin typeface="Avenir"/>
              </a:rPr>
              <a:t> et al., 2015)</a:t>
            </a:r>
            <a:r>
              <a:rPr lang="nl-BE" sz="1800" dirty="0">
                <a:solidFill>
                  <a:schemeClr val="tx1"/>
                </a:solidFill>
                <a:latin typeface="Avenir"/>
              </a:rPr>
              <a:t>!</a:t>
            </a:r>
            <a:endParaRPr lang="nl-BE" sz="1800" dirty="0">
              <a:solidFill>
                <a:schemeClr val="bg1">
                  <a:lumMod val="65000"/>
                </a:schemeClr>
              </a:solidFill>
              <a:latin typeface="Avenir"/>
            </a:endParaRPr>
          </a:p>
          <a:p>
            <a:pPr>
              <a:lnSpc>
                <a:spcPct val="90000"/>
              </a:lnSpc>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mental health in sports</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909410"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Social identities are a powerful source of influence in sport and this can help or hinder health</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3</a:t>
            </a:r>
          </a:p>
        </p:txBody>
      </p:sp>
    </p:spTree>
    <p:extLst>
      <p:ext uri="{BB962C8B-B14F-4D97-AF65-F5344CB8AC3E}">
        <p14:creationId xmlns:p14="http://schemas.microsoft.com/office/powerpoint/2010/main" val="4082816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15</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90636" y="1200651"/>
            <a:ext cx="7057073" cy="3643086"/>
          </a:xfrm>
        </p:spPr>
        <p:txBody>
          <a:bodyPr>
            <a:normAutofit/>
          </a:bodyPr>
          <a:lstStyle/>
          <a:p>
            <a:pPr marL="342900" indent="-342900">
              <a:lnSpc>
                <a:spcPct val="90000"/>
              </a:lnSpc>
              <a:buFont typeface="Arial" panose="020B0604020202020204" pitchFamily="34" charset="0"/>
              <a:buChar char="•"/>
            </a:pPr>
            <a:r>
              <a:rPr lang="nl-BE" sz="1800" dirty="0" err="1">
                <a:latin typeface="Avenir" panose="02000503020000020003"/>
              </a:rPr>
              <a:t>Social</a:t>
            </a:r>
            <a:r>
              <a:rPr lang="nl-BE" sz="1800" dirty="0">
                <a:latin typeface="Avenir" panose="02000503020000020003"/>
              </a:rPr>
              <a:t> </a:t>
            </a:r>
            <a:r>
              <a:rPr lang="nl-BE" sz="1800" dirty="0" err="1">
                <a:latin typeface="Avenir" panose="02000503020000020003"/>
              </a:rPr>
              <a:t>groups</a:t>
            </a:r>
            <a:r>
              <a:rPr lang="nl-BE" sz="1800" dirty="0">
                <a:latin typeface="Avenir" panose="02000503020000020003"/>
              </a:rPr>
              <a:t> impact </a:t>
            </a:r>
            <a:r>
              <a:rPr lang="nl-BE" sz="1800" dirty="0" err="1">
                <a:latin typeface="Avenir" panose="02000503020000020003"/>
              </a:rPr>
              <a:t>athletes</a:t>
            </a:r>
            <a:r>
              <a:rPr lang="nl-BE" sz="1800" dirty="0">
                <a:latin typeface="Avenir" panose="02000503020000020003"/>
              </a:rPr>
              <a:t>’ </a:t>
            </a:r>
            <a:r>
              <a:rPr lang="nl-BE" sz="1800" dirty="0" err="1">
                <a:latin typeface="Avenir" panose="02000503020000020003"/>
              </a:rPr>
              <a:t>mental</a:t>
            </a:r>
            <a:r>
              <a:rPr lang="nl-BE" sz="1800" dirty="0">
                <a:latin typeface="Avenir" panose="02000503020000020003"/>
              </a:rPr>
              <a:t> health, and </a:t>
            </a:r>
            <a:r>
              <a:rPr lang="nl-BE" sz="1800" dirty="0" err="1">
                <a:latin typeface="Avenir" panose="02000503020000020003"/>
              </a:rPr>
              <a:t>might</a:t>
            </a:r>
            <a:r>
              <a:rPr lang="nl-BE" sz="1800" dirty="0">
                <a:latin typeface="Avenir" panose="02000503020000020003"/>
              </a:rPr>
              <a:t> </a:t>
            </a:r>
            <a:r>
              <a:rPr lang="nl-BE" sz="1800" dirty="0" err="1">
                <a:latin typeface="Avenir" panose="02000503020000020003"/>
              </a:rPr>
              <a:t>be</a:t>
            </a:r>
            <a:r>
              <a:rPr lang="nl-BE" sz="1800" dirty="0">
                <a:latin typeface="Avenir" panose="02000503020000020003"/>
              </a:rPr>
              <a:t> more </a:t>
            </a:r>
            <a:r>
              <a:rPr lang="nl-BE" sz="1800" dirty="0" err="1">
                <a:latin typeface="Avenir" panose="02000503020000020003"/>
              </a:rPr>
              <a:t>effectively</a:t>
            </a:r>
            <a:r>
              <a:rPr lang="nl-BE" sz="1800" dirty="0">
                <a:latin typeface="Avenir" panose="02000503020000020003"/>
              </a:rPr>
              <a:t> </a:t>
            </a:r>
            <a:r>
              <a:rPr lang="nl-BE" sz="1800" dirty="0" err="1">
                <a:latin typeface="Avenir" panose="02000503020000020003"/>
              </a:rPr>
              <a:t>harnessed</a:t>
            </a:r>
            <a:r>
              <a:rPr lang="nl-BE" sz="1800" dirty="0">
                <a:latin typeface="Avenir" panose="02000503020000020003"/>
              </a:rPr>
              <a:t> in </a:t>
            </a:r>
            <a:r>
              <a:rPr lang="nl-BE" sz="1800" dirty="0" err="1">
                <a:latin typeface="Avenir" panose="02000503020000020003"/>
              </a:rPr>
              <a:t>attempts</a:t>
            </a:r>
            <a:r>
              <a:rPr lang="nl-BE" sz="1800" dirty="0">
                <a:latin typeface="Avenir" panose="02000503020000020003"/>
              </a:rPr>
              <a:t> to </a:t>
            </a:r>
            <a:r>
              <a:rPr lang="nl-BE" sz="1800" dirty="0" err="1">
                <a:latin typeface="Avenir" panose="02000503020000020003"/>
              </a:rPr>
              <a:t>improve</a:t>
            </a:r>
            <a:r>
              <a:rPr lang="nl-BE" sz="1800" dirty="0">
                <a:latin typeface="Avenir" panose="02000503020000020003"/>
              </a:rPr>
              <a:t> </a:t>
            </a:r>
            <a:r>
              <a:rPr lang="nl-BE" sz="1800" dirty="0" err="1">
                <a:latin typeface="Avenir" panose="02000503020000020003"/>
              </a:rPr>
              <a:t>athletes</a:t>
            </a:r>
            <a:r>
              <a:rPr lang="nl-BE" sz="1800" dirty="0">
                <a:latin typeface="Avenir" panose="02000503020000020003"/>
              </a:rPr>
              <a:t>’ </a:t>
            </a:r>
            <a:r>
              <a:rPr lang="nl-BE" sz="1800" dirty="0" err="1">
                <a:latin typeface="Avenir" panose="02000503020000020003"/>
              </a:rPr>
              <a:t>mental</a:t>
            </a:r>
            <a:r>
              <a:rPr lang="nl-BE" sz="1800" dirty="0">
                <a:latin typeface="Avenir" panose="02000503020000020003"/>
              </a:rPr>
              <a:t> health. </a:t>
            </a:r>
          </a:p>
        </p:txBody>
      </p:sp>
      <p:sp>
        <p:nvSpPr>
          <p:cNvPr id="8" name="Title 1">
            <a:extLst>
              <a:ext uri="{FF2B5EF4-FFF2-40B4-BE49-F238E27FC236}">
                <a16:creationId xmlns:a16="http://schemas.microsoft.com/office/drawing/2014/main" id="{362AEFA4-322C-4D50-8767-6B0634F1FBA0}"/>
              </a:ext>
            </a:extLst>
          </p:cNvPr>
          <p:cNvSpPr>
            <a:spLocks noGrp="1"/>
          </p:cNvSpPr>
          <p:nvPr>
            <p:ph type="ctrTitle"/>
          </p:nvPr>
        </p:nvSpPr>
        <p:spPr>
          <a:xfrm>
            <a:off x="679938" y="340153"/>
            <a:ext cx="7772400" cy="522288"/>
          </a:xfrm>
        </p:spPr>
        <p:txBody>
          <a:bodyPr anchor="t">
            <a:noAutofit/>
          </a:bodyPr>
          <a:lstStyle>
            <a:lvl1pPr algn="l">
              <a:defRPr sz="3600" b="1"/>
            </a:lvl1pPr>
          </a:lstStyle>
          <a:p>
            <a:r>
              <a:rPr lang="en-US" sz="3200" b="0" dirty="0">
                <a:solidFill>
                  <a:srgbClr val="22568B"/>
                </a:solidFill>
                <a:latin typeface="Avenir" panose="02000503020000020003"/>
              </a:rPr>
              <a:t>Conclusions</a:t>
            </a:r>
            <a:br>
              <a:rPr lang="en-US" dirty="0"/>
            </a:br>
            <a:endParaRPr lang="en-US" dirty="0"/>
          </a:p>
        </p:txBody>
      </p:sp>
      <p:pic>
        <p:nvPicPr>
          <p:cNvPr id="2050" name="Picture 2" descr="https://images.unsplash.com/photo-1526649172339-5c979f9941a3?ixlib=rb-1.2.1&amp;ixid=MnwxMjA3fDB8MHxzZWFyY2h8MTJ8fHNwb3J0JTIwdGVhbXN8ZW58MHx8MHx8&amp;w=1000&amp;q=80">
            <a:extLst>
              <a:ext uri="{FF2B5EF4-FFF2-40B4-BE49-F238E27FC236}">
                <a16:creationId xmlns:a16="http://schemas.microsoft.com/office/drawing/2014/main" id="{E9498585-9C3B-4AB9-9462-4611DD00DA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5144" y="1959861"/>
            <a:ext cx="3860299" cy="2883876"/>
          </a:xfrm>
          <a:prstGeom prst="rect">
            <a:avLst/>
          </a:prstGeom>
          <a:noFill/>
          <a:effectLst>
            <a:softEdge rad="3683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659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panose="02000503020000020003" pitchFamily="2" charset="0"/>
                <a:cs typeface="Shree Devanagari 714" panose="02000600000000000000" pitchFamily="2" charset="0"/>
              </a:rPr>
              <a:t>Background</a:t>
            </a:r>
            <a:br>
              <a:rPr lang="en-US" dirty="0">
                <a:latin typeface="Avenir" panose="02000503020000020003" pitchFamily="2" charset="0"/>
              </a:rPr>
            </a:br>
            <a:endParaRPr lang="en-US" dirty="0">
              <a:latin typeface="Avenir"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718823"/>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sz="1800" dirty="0" err="1">
                <a:latin typeface="Avenir"/>
              </a:rPr>
              <a:t>Athletes</a:t>
            </a:r>
            <a:r>
              <a:rPr lang="nl-BE" sz="1800" dirty="0">
                <a:latin typeface="Avenir"/>
              </a:rPr>
              <a:t> are </a:t>
            </a:r>
            <a:r>
              <a:rPr lang="nl-BE" sz="1800" dirty="0" err="1">
                <a:latin typeface="Avenir"/>
              </a:rPr>
              <a:t>not</a:t>
            </a:r>
            <a:r>
              <a:rPr lang="nl-BE" sz="1800" dirty="0">
                <a:latin typeface="Avenir"/>
              </a:rPr>
              <a:t> ‘</a:t>
            </a:r>
            <a:r>
              <a:rPr lang="nl-BE" sz="1800" dirty="0" err="1">
                <a:latin typeface="Avenir"/>
              </a:rPr>
              <a:t>superhumans</a:t>
            </a:r>
            <a:r>
              <a:rPr lang="nl-BE" sz="1800" dirty="0">
                <a:latin typeface="Avenir"/>
              </a:rPr>
              <a:t>’: </a:t>
            </a:r>
            <a:r>
              <a:rPr lang="nl-BE" sz="1800" dirty="0" err="1">
                <a:latin typeface="Avenir"/>
              </a:rPr>
              <a:t>poor</a:t>
            </a:r>
            <a:r>
              <a:rPr lang="nl-BE" sz="1800" dirty="0">
                <a:latin typeface="Avenir"/>
              </a:rPr>
              <a:t> </a:t>
            </a:r>
            <a:r>
              <a:rPr lang="nl-BE" sz="1800" dirty="0" err="1">
                <a:latin typeface="Avenir"/>
              </a:rPr>
              <a:t>mental</a:t>
            </a:r>
            <a:r>
              <a:rPr lang="nl-BE" sz="1800" dirty="0">
                <a:latin typeface="Avenir"/>
              </a:rPr>
              <a:t> health is as common (</a:t>
            </a:r>
            <a:r>
              <a:rPr lang="nl-BE" sz="1800" dirty="0" err="1">
                <a:latin typeface="Avenir"/>
              </a:rPr>
              <a:t>if</a:t>
            </a:r>
            <a:r>
              <a:rPr lang="nl-BE" sz="1800" dirty="0">
                <a:latin typeface="Avenir"/>
              </a:rPr>
              <a:t> </a:t>
            </a:r>
            <a:r>
              <a:rPr lang="nl-BE" sz="1800" dirty="0" err="1">
                <a:latin typeface="Avenir"/>
              </a:rPr>
              <a:t>not</a:t>
            </a:r>
            <a:r>
              <a:rPr lang="nl-BE" sz="1800" dirty="0">
                <a:latin typeface="Avenir"/>
              </a:rPr>
              <a:t> more common) </a:t>
            </a:r>
            <a:r>
              <a:rPr lang="nl-BE" sz="1800" dirty="0" err="1">
                <a:latin typeface="Avenir"/>
              </a:rPr>
              <a:t>among</a:t>
            </a:r>
            <a:r>
              <a:rPr lang="nl-BE" sz="1800" dirty="0">
                <a:latin typeface="Avenir"/>
              </a:rPr>
              <a:t> </a:t>
            </a:r>
            <a:r>
              <a:rPr lang="nl-BE" sz="1800" dirty="0" err="1">
                <a:latin typeface="Avenir"/>
              </a:rPr>
              <a:t>athletes</a:t>
            </a:r>
            <a:r>
              <a:rPr lang="nl-BE" sz="1800" dirty="0">
                <a:latin typeface="Avenir"/>
              </a:rPr>
              <a:t> as </a:t>
            </a:r>
            <a:r>
              <a:rPr lang="nl-BE" sz="1800" dirty="0" err="1">
                <a:latin typeface="Avenir"/>
              </a:rPr>
              <a:t>it</a:t>
            </a:r>
            <a:r>
              <a:rPr lang="nl-BE" sz="1800" dirty="0">
                <a:latin typeface="Avenir"/>
              </a:rPr>
              <a:t> is </a:t>
            </a:r>
            <a:r>
              <a:rPr lang="nl-BE" sz="1800" dirty="0" err="1">
                <a:latin typeface="Avenir"/>
              </a:rPr>
              <a:t>among</a:t>
            </a:r>
            <a:r>
              <a:rPr lang="nl-BE" sz="1800" dirty="0">
                <a:latin typeface="Avenir"/>
              </a:rPr>
              <a:t> the </a:t>
            </a:r>
            <a:r>
              <a:rPr lang="nl-BE" sz="1800" dirty="0" err="1">
                <a:latin typeface="Avenir"/>
              </a:rPr>
              <a:t>general</a:t>
            </a:r>
            <a:r>
              <a:rPr lang="nl-BE" sz="1800" dirty="0">
                <a:latin typeface="Avenir"/>
              </a:rPr>
              <a:t> </a:t>
            </a:r>
            <a:r>
              <a:rPr lang="nl-BE" sz="1800" dirty="0" err="1">
                <a:latin typeface="Avenir"/>
              </a:rPr>
              <a:t>population</a:t>
            </a:r>
            <a:r>
              <a:rPr lang="nl-BE" sz="1800" dirty="0">
                <a:latin typeface="Avenir"/>
              </a:rPr>
              <a:t> (e.g., </a:t>
            </a:r>
            <a:r>
              <a:rPr lang="nl-BE" sz="1800" dirty="0" err="1">
                <a:latin typeface="Avenir"/>
              </a:rPr>
              <a:t>burnout</a:t>
            </a:r>
            <a:r>
              <a:rPr lang="nl-BE" sz="1800" dirty="0">
                <a:latin typeface="Avenir"/>
              </a:rPr>
              <a:t>)</a:t>
            </a:r>
          </a:p>
          <a:p>
            <a:pPr marL="342900" indent="-342900" fontAlgn="auto">
              <a:lnSpc>
                <a:spcPct val="90000"/>
              </a:lnSpc>
              <a:spcAft>
                <a:spcPts val="0"/>
              </a:spcAft>
              <a:buFont typeface="Arial" pitchFamily="34" charset="0"/>
              <a:buChar char="•"/>
            </a:pPr>
            <a:r>
              <a:rPr lang="nl-BE" sz="1800" dirty="0">
                <a:latin typeface="Avenir"/>
              </a:rPr>
              <a:t>High-profile elite </a:t>
            </a:r>
            <a:r>
              <a:rPr lang="nl-BE" sz="1800" dirty="0" err="1">
                <a:latin typeface="Avenir"/>
              </a:rPr>
              <a:t>athletes</a:t>
            </a:r>
            <a:r>
              <a:rPr lang="nl-BE" sz="1800" dirty="0">
                <a:latin typeface="Avenir"/>
              </a:rPr>
              <a:t> have </a:t>
            </a:r>
            <a:r>
              <a:rPr lang="nl-BE" sz="1800" dirty="0" err="1">
                <a:latin typeface="Avenir"/>
              </a:rPr>
              <a:t>sought</a:t>
            </a:r>
            <a:r>
              <a:rPr lang="nl-BE" sz="1800" dirty="0">
                <a:latin typeface="Avenir"/>
              </a:rPr>
              <a:t> to </a:t>
            </a:r>
            <a:r>
              <a:rPr lang="nl-BE" sz="1800" dirty="0" err="1">
                <a:latin typeface="Avenir"/>
              </a:rPr>
              <a:t>combat</a:t>
            </a:r>
            <a:r>
              <a:rPr lang="nl-BE" sz="1800" dirty="0">
                <a:latin typeface="Avenir"/>
              </a:rPr>
              <a:t> the culture of </a:t>
            </a:r>
            <a:r>
              <a:rPr lang="nl-BE" sz="1800" dirty="0" err="1">
                <a:latin typeface="Avenir"/>
              </a:rPr>
              <a:t>silence</a:t>
            </a:r>
            <a:r>
              <a:rPr lang="nl-BE" sz="1800" dirty="0">
                <a:latin typeface="Avenir"/>
              </a:rPr>
              <a:t> </a:t>
            </a:r>
            <a:r>
              <a:rPr lang="nl-BE" sz="1800" dirty="0" err="1">
                <a:latin typeface="Avenir"/>
              </a:rPr>
              <a:t>around</a:t>
            </a:r>
            <a:r>
              <a:rPr lang="nl-BE" sz="1800" dirty="0">
                <a:latin typeface="Avenir"/>
              </a:rPr>
              <a:t> </a:t>
            </a:r>
            <a:r>
              <a:rPr lang="nl-BE" sz="1800" dirty="0" err="1">
                <a:latin typeface="Avenir"/>
              </a:rPr>
              <a:t>mental</a:t>
            </a:r>
            <a:r>
              <a:rPr lang="nl-BE" sz="1800" dirty="0">
                <a:latin typeface="Avenir"/>
              </a:rPr>
              <a:t> health in sport (e.g., </a:t>
            </a:r>
            <a:r>
              <a:rPr lang="nl-BE" sz="1800" dirty="0" err="1">
                <a:latin typeface="Avenir"/>
              </a:rPr>
              <a:t>swimmer</a:t>
            </a:r>
            <a:r>
              <a:rPr lang="nl-BE" sz="1800" dirty="0">
                <a:latin typeface="Avenir"/>
              </a:rPr>
              <a:t> Michael </a:t>
            </a:r>
            <a:r>
              <a:rPr lang="nl-BE" sz="1800" dirty="0" err="1">
                <a:latin typeface="Avenir"/>
              </a:rPr>
              <a:t>Phelps</a:t>
            </a:r>
            <a:r>
              <a:rPr lang="nl-BE" sz="1800" dirty="0">
                <a:latin typeface="Avenir"/>
              </a:rPr>
              <a:t>, cricketer Marcus </a:t>
            </a:r>
            <a:r>
              <a:rPr lang="nl-BE" sz="1800" dirty="0" err="1">
                <a:latin typeface="Avenir"/>
              </a:rPr>
              <a:t>Trescothick</a:t>
            </a:r>
            <a:r>
              <a:rPr lang="nl-BE" sz="1800" dirty="0">
                <a:latin typeface="Avenir"/>
              </a:rPr>
              <a:t>, Kelly Holmes). </a:t>
            </a:r>
          </a:p>
          <a:p>
            <a:pPr fontAlgn="auto">
              <a:lnSpc>
                <a:spcPct val="90000"/>
              </a:lnSpc>
              <a:spcAft>
                <a:spcPts val="0"/>
              </a:spcAft>
            </a:pPr>
            <a:endParaRPr lang="nl-BE" sz="1800" dirty="0">
              <a:latin typeface="Avenir"/>
            </a:endParaRPr>
          </a:p>
        </p:txBody>
      </p:sp>
    </p:spTree>
    <p:extLst>
      <p:ext uri="{BB962C8B-B14F-4D97-AF65-F5344CB8AC3E}">
        <p14:creationId xmlns:p14="http://schemas.microsoft.com/office/powerpoint/2010/main" val="1271171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D9A5470-7C9B-49A7-BCA7-FBF96AF31FE7}"/>
              </a:ext>
            </a:extLst>
          </p:cNvPr>
          <p:cNvSpPr>
            <a:spLocks noGrp="1"/>
          </p:cNvSpPr>
          <p:nvPr>
            <p:ph type="sldNum" sz="quarter" idx="4"/>
          </p:nvPr>
        </p:nvSpPr>
        <p:spPr/>
        <p:txBody>
          <a:bodyPr/>
          <a:lstStyle/>
          <a:p>
            <a:fld id="{BDED0440-CF85-4CB9-8D89-87E5AE29F424}" type="slidenum">
              <a:rPr lang="en-GB" smtClean="0"/>
              <a:pPr/>
              <a:t>3</a:t>
            </a:fld>
            <a:endParaRPr lang="en-GB" dirty="0"/>
          </a:p>
        </p:txBody>
      </p:sp>
      <p:pic>
        <p:nvPicPr>
          <p:cNvPr id="6" name="Picture 5">
            <a:extLst>
              <a:ext uri="{FF2B5EF4-FFF2-40B4-BE49-F238E27FC236}">
                <a16:creationId xmlns:a16="http://schemas.microsoft.com/office/drawing/2014/main" id="{24B665A2-266D-43D8-AE47-9FF526291141}"/>
              </a:ext>
            </a:extLst>
          </p:cNvPr>
          <p:cNvPicPr>
            <a:picLocks noChangeAspect="1"/>
          </p:cNvPicPr>
          <p:nvPr/>
        </p:nvPicPr>
        <p:blipFill>
          <a:blip r:embed="rId2"/>
          <a:stretch>
            <a:fillRect/>
          </a:stretch>
        </p:blipFill>
        <p:spPr>
          <a:xfrm>
            <a:off x="1003168" y="274320"/>
            <a:ext cx="6106885" cy="4718028"/>
          </a:xfrm>
          <a:prstGeom prst="rect">
            <a:avLst/>
          </a:prstGeom>
        </p:spPr>
      </p:pic>
    </p:spTree>
    <p:extLst>
      <p:ext uri="{BB962C8B-B14F-4D97-AF65-F5344CB8AC3E}">
        <p14:creationId xmlns:p14="http://schemas.microsoft.com/office/powerpoint/2010/main" val="295944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panose="02000503020000020003" pitchFamily="2" charset="0"/>
                <a:cs typeface="Shree Devanagari 714" panose="02000600000000000000" pitchFamily="2" charset="0"/>
              </a:rPr>
              <a:t>Background</a:t>
            </a:r>
            <a:br>
              <a:rPr lang="en-US" dirty="0">
                <a:latin typeface="Avenir" panose="02000503020000020003" pitchFamily="2" charset="0"/>
              </a:rPr>
            </a:br>
            <a:endParaRPr lang="en-US" dirty="0">
              <a:latin typeface="Avenir"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718823"/>
            <a:ext cx="8314679" cy="4087547"/>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sz="1800" dirty="0">
                <a:latin typeface="Avenir"/>
              </a:rPr>
              <a:t>But </a:t>
            </a:r>
            <a:r>
              <a:rPr lang="nl-BE" sz="1800" dirty="0" err="1">
                <a:latin typeface="Avenir"/>
              </a:rPr>
              <a:t>athletes</a:t>
            </a:r>
            <a:r>
              <a:rPr lang="nl-BE" sz="1800" dirty="0">
                <a:latin typeface="Avenir"/>
              </a:rPr>
              <a:t> are </a:t>
            </a:r>
            <a:r>
              <a:rPr lang="nl-BE" sz="1800" dirty="0" err="1">
                <a:latin typeface="Avenir"/>
              </a:rPr>
              <a:t>still</a:t>
            </a:r>
            <a:r>
              <a:rPr lang="nl-BE" sz="1800" dirty="0">
                <a:latin typeface="Avenir"/>
              </a:rPr>
              <a:t> </a:t>
            </a:r>
            <a:r>
              <a:rPr lang="nl-BE" sz="1800" dirty="0" err="1">
                <a:latin typeface="Avenir"/>
              </a:rPr>
              <a:t>less</a:t>
            </a:r>
            <a:r>
              <a:rPr lang="nl-BE" sz="1800" dirty="0">
                <a:latin typeface="Avenir"/>
              </a:rPr>
              <a:t> </a:t>
            </a:r>
            <a:r>
              <a:rPr lang="nl-BE" sz="1800" dirty="0" err="1">
                <a:latin typeface="Avenir"/>
              </a:rPr>
              <a:t>likely</a:t>
            </a:r>
            <a:r>
              <a:rPr lang="nl-BE" sz="1800" dirty="0">
                <a:latin typeface="Avenir"/>
              </a:rPr>
              <a:t> to </a:t>
            </a:r>
            <a:r>
              <a:rPr lang="nl-BE" sz="1800" dirty="0" err="1">
                <a:latin typeface="Avenir"/>
              </a:rPr>
              <a:t>seek</a:t>
            </a:r>
            <a:r>
              <a:rPr lang="nl-BE" sz="1800" dirty="0">
                <a:latin typeface="Avenir"/>
              </a:rPr>
              <a:t> support. </a:t>
            </a:r>
          </a:p>
          <a:p>
            <a:pPr marL="342900" indent="-342900" fontAlgn="auto">
              <a:lnSpc>
                <a:spcPct val="90000"/>
              </a:lnSpc>
              <a:spcAft>
                <a:spcPts val="0"/>
              </a:spcAft>
              <a:buFont typeface="Arial" pitchFamily="34" charset="0"/>
              <a:buChar char="•"/>
            </a:pPr>
            <a:r>
              <a:rPr lang="nl-BE" sz="1800" dirty="0" err="1">
                <a:latin typeface="Avenir"/>
              </a:rPr>
              <a:t>Because</a:t>
            </a:r>
            <a:r>
              <a:rPr lang="nl-BE" sz="1800" dirty="0">
                <a:latin typeface="Avenir"/>
              </a:rPr>
              <a:t> </a:t>
            </a:r>
            <a:r>
              <a:rPr lang="nl-BE" sz="1800" dirty="0" err="1">
                <a:latin typeface="Avenir"/>
              </a:rPr>
              <a:t>it</a:t>
            </a:r>
            <a:r>
              <a:rPr lang="nl-BE" sz="1800" dirty="0">
                <a:latin typeface="Avenir"/>
              </a:rPr>
              <a:t> is </a:t>
            </a:r>
            <a:r>
              <a:rPr lang="nl-BE" sz="1800" dirty="0" err="1">
                <a:latin typeface="Avenir"/>
              </a:rPr>
              <a:t>seen</a:t>
            </a:r>
            <a:r>
              <a:rPr lang="nl-BE" sz="1800" dirty="0">
                <a:latin typeface="Avenir"/>
              </a:rPr>
              <a:t> as a </a:t>
            </a:r>
            <a:r>
              <a:rPr lang="nl-BE" sz="1800" dirty="0" err="1">
                <a:latin typeface="Avenir"/>
              </a:rPr>
              <a:t>sign</a:t>
            </a:r>
            <a:r>
              <a:rPr lang="nl-BE" sz="1800" dirty="0">
                <a:latin typeface="Avenir"/>
              </a:rPr>
              <a:t> of </a:t>
            </a:r>
            <a:r>
              <a:rPr lang="nl-BE" sz="1800" dirty="0" err="1">
                <a:latin typeface="Avenir"/>
              </a:rPr>
              <a:t>weakness</a:t>
            </a:r>
            <a:r>
              <a:rPr lang="nl-BE" sz="1800" dirty="0">
                <a:latin typeface="Avenir"/>
              </a:rPr>
              <a:t> in </a:t>
            </a:r>
            <a:r>
              <a:rPr lang="nl-BE" sz="1800" dirty="0" err="1">
                <a:latin typeface="Avenir"/>
              </a:rPr>
              <a:t>an</a:t>
            </a:r>
            <a:r>
              <a:rPr lang="nl-BE" sz="1800" dirty="0">
                <a:latin typeface="Avenir"/>
              </a:rPr>
              <a:t> environment </a:t>
            </a:r>
            <a:r>
              <a:rPr lang="nl-BE" sz="1800" dirty="0" err="1">
                <a:latin typeface="Avenir"/>
              </a:rPr>
              <a:t>where</a:t>
            </a:r>
            <a:r>
              <a:rPr lang="nl-BE" sz="1800" dirty="0">
                <a:latin typeface="Avenir"/>
              </a:rPr>
              <a:t> performance/winning is </a:t>
            </a:r>
            <a:r>
              <a:rPr lang="nl-BE" sz="1800" dirty="0" err="1">
                <a:latin typeface="Avenir"/>
              </a:rPr>
              <a:t>seen</a:t>
            </a:r>
            <a:r>
              <a:rPr lang="nl-BE" sz="1800" dirty="0">
                <a:latin typeface="Avenir"/>
              </a:rPr>
              <a:t> as more important </a:t>
            </a:r>
            <a:r>
              <a:rPr lang="nl-BE" sz="1800" dirty="0" err="1">
                <a:latin typeface="Avenir"/>
              </a:rPr>
              <a:t>than</a:t>
            </a:r>
            <a:r>
              <a:rPr lang="nl-BE" sz="1800" dirty="0">
                <a:latin typeface="Avenir"/>
              </a:rPr>
              <a:t> well-</a:t>
            </a:r>
            <a:r>
              <a:rPr lang="nl-BE" sz="1800" dirty="0" err="1">
                <a:latin typeface="Avenir"/>
              </a:rPr>
              <a:t>being</a:t>
            </a:r>
            <a:r>
              <a:rPr lang="nl-BE" sz="1800" dirty="0">
                <a:latin typeface="Avenir"/>
              </a:rPr>
              <a:t>.</a:t>
            </a:r>
          </a:p>
          <a:p>
            <a:pPr marL="342900" indent="-342900" fontAlgn="auto">
              <a:lnSpc>
                <a:spcPct val="90000"/>
              </a:lnSpc>
              <a:spcAft>
                <a:spcPts val="0"/>
              </a:spcAft>
              <a:buFont typeface="Arial" pitchFamily="34" charset="0"/>
              <a:buChar char="•"/>
            </a:pPr>
            <a:r>
              <a:rPr lang="nl-BE" sz="1800" dirty="0" err="1">
                <a:latin typeface="Avenir"/>
              </a:rPr>
              <a:t>However</a:t>
            </a:r>
            <a:r>
              <a:rPr lang="nl-BE" sz="1800" dirty="0">
                <a:latin typeface="Avenir"/>
              </a:rPr>
              <a:t>, well-</a:t>
            </a:r>
            <a:r>
              <a:rPr lang="nl-BE" sz="1800" dirty="0" err="1">
                <a:latin typeface="Avenir"/>
              </a:rPr>
              <a:t>being</a:t>
            </a:r>
            <a:r>
              <a:rPr lang="nl-BE" sz="1800" dirty="0">
                <a:latin typeface="Avenir"/>
              </a:rPr>
              <a:t> and performance </a:t>
            </a:r>
            <a:r>
              <a:rPr lang="nl-BE" sz="1800" dirty="0" err="1">
                <a:latin typeface="Avenir"/>
              </a:rPr>
              <a:t>often</a:t>
            </a:r>
            <a:r>
              <a:rPr lang="nl-BE" sz="1800" dirty="0">
                <a:latin typeface="Avenir"/>
              </a:rPr>
              <a:t> go hand in hand, and </a:t>
            </a:r>
            <a:r>
              <a:rPr lang="nl-BE" sz="1800" dirty="0" err="1">
                <a:latin typeface="Avenir"/>
              </a:rPr>
              <a:t>interventions</a:t>
            </a:r>
            <a:r>
              <a:rPr lang="nl-BE" sz="1800" dirty="0">
                <a:latin typeface="Avenir"/>
              </a:rPr>
              <a:t> </a:t>
            </a:r>
            <a:r>
              <a:rPr lang="nl-BE" sz="1800" dirty="0" err="1">
                <a:latin typeface="Avenir"/>
              </a:rPr>
              <a:t>can</a:t>
            </a:r>
            <a:r>
              <a:rPr lang="nl-BE" sz="1800" dirty="0">
                <a:latin typeface="Avenir"/>
              </a:rPr>
              <a:t> </a:t>
            </a:r>
            <a:r>
              <a:rPr lang="nl-BE" sz="1800" dirty="0" err="1">
                <a:latin typeface="Avenir"/>
              </a:rPr>
              <a:t>confer</a:t>
            </a:r>
            <a:r>
              <a:rPr lang="nl-BE" sz="1800" dirty="0">
                <a:latin typeface="Avenir"/>
              </a:rPr>
              <a:t> concurrent </a:t>
            </a:r>
            <a:r>
              <a:rPr lang="nl-BE" sz="1800" dirty="0" err="1">
                <a:latin typeface="Avenir"/>
              </a:rPr>
              <a:t>gains</a:t>
            </a:r>
            <a:r>
              <a:rPr lang="nl-BE" sz="1800" dirty="0">
                <a:latin typeface="Avenir"/>
              </a:rPr>
              <a:t> </a:t>
            </a:r>
            <a:r>
              <a:rPr lang="nl-BE" sz="1800" dirty="0" err="1">
                <a:latin typeface="Avenir"/>
              </a:rPr>
              <a:t>for</a:t>
            </a:r>
            <a:r>
              <a:rPr lang="nl-BE" sz="1800" dirty="0">
                <a:latin typeface="Avenir"/>
              </a:rPr>
              <a:t> </a:t>
            </a:r>
            <a:r>
              <a:rPr lang="nl-BE" sz="1800" dirty="0" err="1">
                <a:latin typeface="Avenir"/>
              </a:rPr>
              <a:t>both</a:t>
            </a:r>
            <a:r>
              <a:rPr lang="nl-BE" sz="1800" dirty="0">
                <a:latin typeface="Avenir"/>
              </a:rPr>
              <a:t> </a:t>
            </a:r>
            <a:r>
              <a:rPr lang="nl-BE" sz="1800" dirty="0" err="1">
                <a:latin typeface="Avenir"/>
              </a:rPr>
              <a:t>mental</a:t>
            </a:r>
            <a:r>
              <a:rPr lang="nl-BE" sz="1800" dirty="0">
                <a:latin typeface="Avenir"/>
              </a:rPr>
              <a:t> health </a:t>
            </a:r>
            <a:r>
              <a:rPr lang="nl-BE" sz="1800" i="1" dirty="0">
                <a:latin typeface="Avenir"/>
              </a:rPr>
              <a:t>and</a:t>
            </a:r>
            <a:r>
              <a:rPr lang="nl-BE" sz="1800" dirty="0">
                <a:latin typeface="Avenir"/>
              </a:rPr>
              <a:t> performance. </a:t>
            </a:r>
          </a:p>
          <a:p>
            <a:pPr marL="342900" indent="-342900" fontAlgn="auto">
              <a:lnSpc>
                <a:spcPct val="90000"/>
              </a:lnSpc>
              <a:spcAft>
                <a:spcPts val="0"/>
              </a:spcAft>
              <a:buFont typeface="Arial" pitchFamily="34" charset="0"/>
              <a:buChar char="•"/>
            </a:pPr>
            <a:endParaRPr lang="nl-BE" sz="1800" dirty="0">
              <a:latin typeface="Avenir"/>
            </a:endParaRPr>
          </a:p>
        </p:txBody>
      </p:sp>
      <p:pic>
        <p:nvPicPr>
          <p:cNvPr id="1026" name="Picture 2" descr="https://images.unsplash.com/photo-1640931768778-d3d73269942e?ixlib=rb-1.2.1&amp;ixid=MnwxMjA3fDB8MHxzZWFyY2h8MTJ8fGF0aGxldGUlMjBlbW90aW9uc3xlbnwwfHwwfHw%3D&amp;w=1000&amp;q=80">
            <a:extLst>
              <a:ext uri="{FF2B5EF4-FFF2-40B4-BE49-F238E27FC236}">
                <a16:creationId xmlns:a16="http://schemas.microsoft.com/office/drawing/2014/main" id="{180831E5-9E00-4221-A4C3-4BA7B63E37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3459" y="3542135"/>
            <a:ext cx="2027372" cy="1417192"/>
          </a:xfrm>
          <a:prstGeom prst="rect">
            <a:avLst/>
          </a:prstGeom>
          <a:noFill/>
          <a:effectLst>
            <a:softEdge rad="889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365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5</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24961" y="372131"/>
            <a:ext cx="7772400" cy="521493"/>
          </a:xfrm>
        </p:spPr>
        <p:txBody>
          <a:bodyPr anchor="t">
            <a:noAutofit/>
          </a:bodyPr>
          <a:lstStyle>
            <a:lvl1pPr algn="l">
              <a:defRPr sz="3600" b="1"/>
            </a:lvl1pPr>
          </a:lstStyle>
          <a:p>
            <a:r>
              <a:rPr lang="en-US" b="0" dirty="0">
                <a:solidFill>
                  <a:srgbClr val="22568B"/>
                </a:solidFill>
                <a:latin typeface="Avenir" panose="02000503020000020003" pitchFamily="2" charset="0"/>
              </a:rPr>
              <a:t>What do we mean by mental health?</a:t>
            </a:r>
            <a:br>
              <a:rPr lang="en-US" dirty="0">
                <a:latin typeface="Avenir" panose="02000503020000020003" pitchFamily="2" charset="0"/>
              </a:rPr>
            </a:br>
            <a:endParaRPr lang="en-US" dirty="0">
              <a:latin typeface="Avenir"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36685" y="1218100"/>
            <a:ext cx="8079994" cy="3720834"/>
          </a:xfrm>
        </p:spPr>
        <p:txBody>
          <a:bodyPr>
            <a:normAutofit/>
          </a:bodyPr>
          <a:lstStyle/>
          <a:p>
            <a:pPr marL="0" indent="0">
              <a:lnSpc>
                <a:spcPct val="100000"/>
              </a:lnSpc>
              <a:spcBef>
                <a:spcPts val="0"/>
              </a:spcBef>
              <a:buFontTx/>
              <a:buNone/>
            </a:pPr>
            <a:endParaRPr lang="nl-BE" altLang="nl-BE" sz="1600" dirty="0">
              <a:solidFill>
                <a:srgbClr val="4094D1"/>
              </a:solidFill>
              <a:latin typeface="Avenir" panose="02000503020000020003" pitchFamily="2" charset="0"/>
            </a:endParaRPr>
          </a:p>
          <a:p>
            <a:pPr marL="0" indent="0">
              <a:lnSpc>
                <a:spcPct val="100000"/>
              </a:lnSpc>
              <a:spcBef>
                <a:spcPts val="0"/>
              </a:spcBef>
              <a:buFontTx/>
              <a:buNone/>
            </a:pPr>
            <a:endParaRPr lang="nl-BE" altLang="nl-BE" sz="1600" dirty="0">
              <a:solidFill>
                <a:srgbClr val="4094D1"/>
              </a:solidFill>
              <a:latin typeface="Avenir" panose="02000503020000020003" pitchFamily="2" charset="0"/>
            </a:endParaRPr>
          </a:p>
          <a:p>
            <a:pPr marL="0" indent="0">
              <a:lnSpc>
                <a:spcPct val="100000"/>
              </a:lnSpc>
              <a:spcBef>
                <a:spcPts val="0"/>
              </a:spcBef>
              <a:buFontTx/>
              <a:buNone/>
            </a:pPr>
            <a:endParaRPr lang="nl-BE" altLang="nl-BE" sz="1600" dirty="0">
              <a:solidFill>
                <a:srgbClr val="4094D1"/>
              </a:solidFill>
              <a:latin typeface="Avenir" panose="02000503020000020003" pitchFamily="2" charset="0"/>
            </a:endParaRPr>
          </a:p>
          <a:p>
            <a:pPr>
              <a:lnSpc>
                <a:spcPct val="110000"/>
              </a:lnSpc>
            </a:pPr>
            <a:endParaRPr lang="nl-BE" sz="1600" dirty="0">
              <a:latin typeface="Avenir" panose="02000503020000020003" pitchFamily="2" charset="0"/>
            </a:endParaRPr>
          </a:p>
        </p:txBody>
      </p:sp>
      <p:sp>
        <p:nvSpPr>
          <p:cNvPr id="8" name="Content Placeholder 2">
            <a:extLst>
              <a:ext uri="{FF2B5EF4-FFF2-40B4-BE49-F238E27FC236}">
                <a16:creationId xmlns:a16="http://schemas.microsoft.com/office/drawing/2014/main" id="{68AF17C5-4836-46DA-81D6-58CE7E079EF5}"/>
              </a:ext>
            </a:extLst>
          </p:cNvPr>
          <p:cNvSpPr txBox="1">
            <a:spLocks/>
          </p:cNvSpPr>
          <p:nvPr/>
        </p:nvSpPr>
        <p:spPr>
          <a:xfrm>
            <a:off x="114244" y="1331846"/>
            <a:ext cx="7772401" cy="447452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0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a:lstStyle>
          <a:p>
            <a:pPr marL="342900" indent="-342900" fontAlgn="auto">
              <a:lnSpc>
                <a:spcPct val="90000"/>
              </a:lnSpc>
              <a:spcAft>
                <a:spcPts val="0"/>
              </a:spcAft>
              <a:buFont typeface="Arial" pitchFamily="34" charset="0"/>
              <a:buChar char="•"/>
            </a:pPr>
            <a:r>
              <a:rPr lang="nl-BE" sz="1800" i="1" dirty="0" err="1">
                <a:latin typeface="Avenir"/>
              </a:rPr>
              <a:t>Mental</a:t>
            </a:r>
            <a:r>
              <a:rPr lang="nl-BE" sz="1800" i="1" dirty="0">
                <a:latin typeface="Avenir"/>
              </a:rPr>
              <a:t> health </a:t>
            </a:r>
            <a:r>
              <a:rPr lang="nl-BE" sz="1800" dirty="0">
                <a:latin typeface="Avenir"/>
              </a:rPr>
              <a:t>is best </a:t>
            </a:r>
            <a:r>
              <a:rPr lang="nl-BE" sz="1800" dirty="0" err="1">
                <a:latin typeface="Avenir"/>
              </a:rPr>
              <a:t>understood</a:t>
            </a:r>
            <a:r>
              <a:rPr lang="nl-BE" sz="1800" dirty="0">
                <a:latin typeface="Avenir"/>
              </a:rPr>
              <a:t> as a </a:t>
            </a:r>
            <a:r>
              <a:rPr lang="nl-BE" sz="1800" dirty="0" err="1">
                <a:latin typeface="Avenir"/>
              </a:rPr>
              <a:t>continuum</a:t>
            </a:r>
            <a:r>
              <a:rPr lang="nl-BE" sz="1800" dirty="0">
                <a:latin typeface="Avenir"/>
              </a:rPr>
              <a:t>, </a:t>
            </a:r>
            <a:r>
              <a:rPr lang="nl-BE" sz="1800" dirty="0" err="1">
                <a:latin typeface="Avenir"/>
              </a:rPr>
              <a:t>which</a:t>
            </a:r>
            <a:r>
              <a:rPr lang="nl-BE" sz="1800" dirty="0">
                <a:latin typeface="Avenir"/>
              </a:rPr>
              <a:t>, at </a:t>
            </a:r>
            <a:r>
              <a:rPr lang="nl-BE" sz="1800" dirty="0" err="1">
                <a:latin typeface="Avenir"/>
              </a:rPr>
              <a:t>any</a:t>
            </a:r>
            <a:r>
              <a:rPr lang="nl-BE" sz="1800" dirty="0">
                <a:latin typeface="Avenir"/>
              </a:rPr>
              <a:t> </a:t>
            </a:r>
            <a:r>
              <a:rPr lang="nl-BE" sz="1800" dirty="0" err="1">
                <a:latin typeface="Avenir"/>
              </a:rPr>
              <a:t>given</a:t>
            </a:r>
            <a:r>
              <a:rPr lang="nl-BE" sz="1800" dirty="0">
                <a:latin typeface="Avenir"/>
              </a:rPr>
              <a:t> time, </a:t>
            </a:r>
            <a:r>
              <a:rPr lang="nl-BE" sz="1800" dirty="0" err="1">
                <a:latin typeface="Avenir"/>
              </a:rPr>
              <a:t>each</a:t>
            </a:r>
            <a:r>
              <a:rPr lang="nl-BE" sz="1800" dirty="0">
                <a:latin typeface="Avenir"/>
              </a:rPr>
              <a:t> of </a:t>
            </a:r>
            <a:r>
              <a:rPr lang="nl-BE" sz="1800" dirty="0" err="1">
                <a:latin typeface="Avenir"/>
              </a:rPr>
              <a:t>us</a:t>
            </a:r>
            <a:r>
              <a:rPr lang="nl-BE" sz="1800" dirty="0">
                <a:latin typeface="Avenir"/>
              </a:rPr>
              <a:t> </a:t>
            </a:r>
            <a:r>
              <a:rPr lang="nl-BE" sz="1800" dirty="0" err="1">
                <a:latin typeface="Avenir"/>
              </a:rPr>
              <a:t>falls</a:t>
            </a:r>
            <a:r>
              <a:rPr lang="nl-BE" sz="1800" dirty="0">
                <a:latin typeface="Avenir"/>
              </a:rPr>
              <a:t> </a:t>
            </a:r>
            <a:r>
              <a:rPr lang="nl-BE" sz="1800" dirty="0" err="1">
                <a:latin typeface="Avenir"/>
              </a:rPr>
              <a:t>somewhere</a:t>
            </a:r>
            <a:r>
              <a:rPr lang="nl-BE" sz="1800" dirty="0">
                <a:latin typeface="Avenir"/>
              </a:rPr>
              <a:t> </a:t>
            </a:r>
            <a:r>
              <a:rPr lang="nl-BE" sz="1800" dirty="0" err="1">
                <a:latin typeface="Avenir"/>
              </a:rPr>
              <a:t>along</a:t>
            </a:r>
            <a:r>
              <a:rPr lang="nl-BE" sz="1800" dirty="0">
                <a:latin typeface="Avenir"/>
              </a:rPr>
              <a:t>: we </a:t>
            </a:r>
            <a:r>
              <a:rPr lang="nl-BE" sz="1800" dirty="0" err="1">
                <a:latin typeface="Avenir"/>
              </a:rPr>
              <a:t>can</a:t>
            </a:r>
            <a:r>
              <a:rPr lang="nl-BE" sz="1800" dirty="0">
                <a:latin typeface="Avenir"/>
              </a:rPr>
              <a:t> move </a:t>
            </a:r>
            <a:r>
              <a:rPr lang="nl-BE" sz="1800" dirty="0" err="1">
                <a:latin typeface="Avenir"/>
              </a:rPr>
              <a:t>fluidly</a:t>
            </a:r>
            <a:r>
              <a:rPr lang="nl-BE" sz="1800" dirty="0">
                <a:latin typeface="Avenir"/>
              </a:rPr>
              <a:t> </a:t>
            </a:r>
            <a:r>
              <a:rPr lang="nl-BE" sz="1800" dirty="0" err="1">
                <a:latin typeface="Avenir"/>
              </a:rPr>
              <a:t>along</a:t>
            </a:r>
            <a:r>
              <a:rPr lang="nl-BE" sz="1800" dirty="0">
                <a:latin typeface="Avenir"/>
              </a:rPr>
              <a:t> </a:t>
            </a:r>
            <a:r>
              <a:rPr lang="nl-BE" sz="1800" dirty="0" err="1">
                <a:latin typeface="Avenir"/>
              </a:rPr>
              <a:t>it</a:t>
            </a:r>
            <a:r>
              <a:rPr lang="nl-BE" sz="1800" dirty="0">
                <a:latin typeface="Avenir"/>
              </a:rPr>
              <a:t> in </a:t>
            </a:r>
            <a:r>
              <a:rPr lang="nl-BE" sz="1800" dirty="0" err="1">
                <a:latin typeface="Avenir"/>
              </a:rPr>
              <a:t>both</a:t>
            </a:r>
            <a:r>
              <a:rPr lang="nl-BE" sz="1800" dirty="0">
                <a:latin typeface="Avenir"/>
              </a:rPr>
              <a:t> </a:t>
            </a:r>
            <a:r>
              <a:rPr lang="nl-BE" sz="1800" dirty="0" err="1">
                <a:latin typeface="Avenir"/>
              </a:rPr>
              <a:t>directions</a:t>
            </a:r>
            <a:r>
              <a:rPr lang="nl-BE" sz="1800" dirty="0">
                <a:latin typeface="Avenir"/>
              </a:rPr>
              <a:t>.</a:t>
            </a:r>
          </a:p>
          <a:p>
            <a:pPr marL="342900" indent="-342900" fontAlgn="auto">
              <a:lnSpc>
                <a:spcPct val="90000"/>
              </a:lnSpc>
              <a:spcAft>
                <a:spcPts val="0"/>
              </a:spcAft>
              <a:buFont typeface="Arial" pitchFamily="34" charset="0"/>
              <a:buChar char="•"/>
            </a:pPr>
            <a:r>
              <a:rPr lang="nl-BE" sz="1800" i="1" dirty="0">
                <a:latin typeface="Avenir"/>
              </a:rPr>
              <a:t>Resilience: </a:t>
            </a:r>
            <a:r>
              <a:rPr lang="nl-BE" sz="1800" dirty="0">
                <a:latin typeface="Avenir"/>
              </a:rPr>
              <a:t>people who </a:t>
            </a:r>
            <a:r>
              <a:rPr lang="nl-BE" sz="1800" dirty="0">
                <a:latin typeface="Avenir"/>
              </a:rPr>
              <a:t>can endure a greater number or intensity of stressors </a:t>
            </a:r>
            <a:r>
              <a:rPr lang="nl-BE" sz="1800" dirty="0">
                <a:latin typeface="Avenir"/>
              </a:rPr>
              <a:t>(e.g., injuries, performance slumps, life events and career transitions) and remain well might be called </a:t>
            </a:r>
            <a:r>
              <a:rPr lang="nl-BE" sz="1800" i="1" dirty="0">
                <a:latin typeface="Avenir"/>
              </a:rPr>
              <a:t>resilient</a:t>
            </a:r>
            <a:r>
              <a:rPr lang="nl-BE" sz="1800" dirty="0">
                <a:latin typeface="Avenir"/>
              </a:rPr>
              <a:t>. </a:t>
            </a:r>
          </a:p>
          <a:p>
            <a:pPr marL="342900" indent="-342900" fontAlgn="auto">
              <a:lnSpc>
                <a:spcPct val="90000"/>
              </a:lnSpc>
              <a:spcAft>
                <a:spcPts val="0"/>
              </a:spcAft>
              <a:buFont typeface="Arial" pitchFamily="34" charset="0"/>
              <a:buChar char="•"/>
            </a:pPr>
            <a:r>
              <a:rPr lang="nl-BE" sz="1800" dirty="0">
                <a:latin typeface="Avenir"/>
              </a:rPr>
              <a:t>Limitations of this definition: 1) focuses on negative stressors, 2) implies that the best outcome is no change (&lt;-&gt; post-traumatic growth), 3) focuses on providing individuals with the tools/skills, while overlooking broader structural and organisational factors.</a:t>
            </a:r>
          </a:p>
          <a:p>
            <a:pPr marL="342900" indent="-342900" fontAlgn="auto">
              <a:lnSpc>
                <a:spcPct val="90000"/>
              </a:lnSpc>
              <a:spcAft>
                <a:spcPts val="0"/>
              </a:spcAft>
              <a:buFont typeface="Arial" pitchFamily="34" charset="0"/>
              <a:buChar char="•"/>
            </a:pPr>
            <a:r>
              <a:rPr lang="nl-BE" sz="1800" dirty="0">
                <a:latin typeface="Avenir"/>
              </a:rPr>
              <a:t>This chapter focuses on the quality of athletes’ group lives and </a:t>
            </a:r>
            <a:br>
              <a:rPr lang="nl-BE" sz="1800" dirty="0">
                <a:latin typeface="Avenir"/>
              </a:rPr>
            </a:br>
            <a:r>
              <a:rPr lang="nl-BE" sz="1800" dirty="0">
                <a:latin typeface="Avenir"/>
              </a:rPr>
              <a:t>how this can support mental health.</a:t>
            </a:r>
          </a:p>
        </p:txBody>
      </p:sp>
      <p:pic>
        <p:nvPicPr>
          <p:cNvPr id="3078" name="Picture 6" descr="https://images.unsplash.com/photo-1641706531193-03f3fa564779?ixlib=rb-1.2.1&amp;ixid=MnwxMjA3fDB8MHxwaG90by1wYWdlfHx8fGVufDB8fHx8&amp;auto=format&amp;fit=crop&amp;w=1000&amp;q=80">
            <a:extLst>
              <a:ext uri="{FF2B5EF4-FFF2-40B4-BE49-F238E27FC236}">
                <a16:creationId xmlns:a16="http://schemas.microsoft.com/office/drawing/2014/main" id="{7FEB1474-DBD0-4BE2-83CA-F76CBAC071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7737" y="3811654"/>
            <a:ext cx="2036263" cy="1360308"/>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071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16958" y="1712393"/>
            <a:ext cx="9144000" cy="3643086"/>
          </a:xfrm>
        </p:spPr>
        <p:txBody>
          <a:bodyPr>
            <a:normAutofit/>
          </a:bodyPr>
          <a:lstStyle/>
          <a:p>
            <a:pPr marL="342900" indent="-342900">
              <a:lnSpc>
                <a:spcPct val="90000"/>
              </a:lnSpc>
              <a:buFont typeface="Arial" panose="020B0604020202020204" pitchFamily="34" charset="0"/>
              <a:buChar char="•"/>
            </a:pPr>
            <a:r>
              <a:rPr lang="nl-BE" dirty="0">
                <a:solidFill>
                  <a:schemeClr val="tx1"/>
                </a:solidFill>
                <a:latin typeface="Avenir"/>
              </a:rPr>
              <a:t>Focus on </a:t>
            </a:r>
            <a:r>
              <a:rPr lang="nl-BE" dirty="0" err="1">
                <a:solidFill>
                  <a:schemeClr val="tx1"/>
                </a:solidFill>
                <a:latin typeface="Avenir"/>
              </a:rPr>
              <a:t>ill</a:t>
            </a:r>
            <a:r>
              <a:rPr lang="nl-BE" dirty="0">
                <a:solidFill>
                  <a:schemeClr val="tx1"/>
                </a:solidFill>
                <a:latin typeface="Avenir"/>
              </a:rPr>
              <a:t>-health: </a:t>
            </a:r>
            <a:r>
              <a:rPr lang="nl-BE" dirty="0" err="1">
                <a:solidFill>
                  <a:schemeClr val="tx1"/>
                </a:solidFill>
                <a:latin typeface="Avenir"/>
              </a:rPr>
              <a:t>athletes</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a:t>
            </a:r>
            <a:r>
              <a:rPr lang="nl-BE" dirty="0" err="1">
                <a:solidFill>
                  <a:schemeClr val="tx1"/>
                </a:solidFill>
                <a:latin typeface="Avenir"/>
              </a:rPr>
              <a:t>signs</a:t>
            </a:r>
            <a:r>
              <a:rPr lang="nl-BE" dirty="0">
                <a:solidFill>
                  <a:schemeClr val="tx1"/>
                </a:solidFill>
                <a:latin typeface="Avenir"/>
              </a:rPr>
              <a:t> of extreme stress or </a:t>
            </a:r>
            <a:r>
              <a:rPr lang="nl-BE" dirty="0" err="1">
                <a:solidFill>
                  <a:schemeClr val="tx1"/>
                </a:solidFill>
                <a:latin typeface="Avenir"/>
              </a:rPr>
              <a:t>mental</a:t>
            </a:r>
            <a:r>
              <a:rPr lang="nl-BE" dirty="0">
                <a:solidFill>
                  <a:schemeClr val="tx1"/>
                </a:solidFill>
                <a:latin typeface="Avenir"/>
              </a:rPr>
              <a:t> </a:t>
            </a:r>
            <a:r>
              <a:rPr lang="nl-BE" dirty="0" err="1">
                <a:solidFill>
                  <a:schemeClr val="tx1"/>
                </a:solidFill>
                <a:latin typeface="Avenir"/>
              </a:rPr>
              <a:t>illness</a:t>
            </a:r>
            <a:r>
              <a:rPr lang="nl-BE" dirty="0">
                <a:solidFill>
                  <a:schemeClr val="tx1"/>
                </a:solidFill>
                <a:latin typeface="Avenir"/>
              </a:rPr>
              <a:t> </a:t>
            </a:r>
            <a:r>
              <a:rPr lang="nl-BE" dirty="0" err="1">
                <a:solidFill>
                  <a:schemeClr val="tx1"/>
                </a:solidFill>
                <a:latin typeface="Avenir"/>
              </a:rPr>
              <a:t>were</a:t>
            </a:r>
            <a:r>
              <a:rPr lang="nl-BE" dirty="0">
                <a:solidFill>
                  <a:schemeClr val="tx1"/>
                </a:solidFill>
                <a:latin typeface="Avenir"/>
              </a:rPr>
              <a:t> </a:t>
            </a:r>
            <a:r>
              <a:rPr lang="nl-BE" dirty="0" err="1">
                <a:solidFill>
                  <a:schemeClr val="tx1"/>
                </a:solidFill>
                <a:latin typeface="Avenir"/>
              </a:rPr>
              <a:t>treated</a:t>
            </a:r>
            <a:r>
              <a:rPr lang="nl-BE" dirty="0">
                <a:solidFill>
                  <a:schemeClr val="tx1"/>
                </a:solidFill>
                <a:latin typeface="Avenir"/>
              </a:rPr>
              <a:t> as aberrant </a:t>
            </a:r>
            <a:r>
              <a:rPr lang="nl-BE" dirty="0" err="1">
                <a:solidFill>
                  <a:schemeClr val="tx1"/>
                </a:solidFill>
                <a:latin typeface="Avenir"/>
              </a:rPr>
              <a:t>exceptions</a:t>
            </a:r>
            <a:r>
              <a:rPr lang="nl-BE" dirty="0">
                <a:solidFill>
                  <a:schemeClr val="tx1"/>
                </a:solidFill>
                <a:latin typeface="Avenir"/>
              </a:rPr>
              <a:t> to the </a:t>
            </a:r>
            <a:r>
              <a:rPr lang="nl-BE" dirty="0" err="1">
                <a:solidFill>
                  <a:schemeClr val="tx1"/>
                </a:solidFill>
                <a:latin typeface="Avenir"/>
              </a:rPr>
              <a:t>assumed</a:t>
            </a:r>
            <a:r>
              <a:rPr lang="nl-BE" dirty="0">
                <a:solidFill>
                  <a:schemeClr val="tx1"/>
                </a:solidFill>
                <a:latin typeface="Avenir"/>
              </a:rPr>
              <a:t> norm. </a:t>
            </a:r>
          </a:p>
          <a:p>
            <a:pPr marL="342900" indent="-342900">
              <a:lnSpc>
                <a:spcPct val="90000"/>
              </a:lnSpc>
              <a:buFont typeface="Arial" panose="020B0604020202020204" pitchFamily="34" charset="0"/>
              <a:buChar char="•"/>
            </a:pPr>
            <a:r>
              <a:rPr lang="nl-BE" i="1" dirty="0" err="1">
                <a:solidFill>
                  <a:schemeClr val="tx1"/>
                </a:solidFill>
                <a:latin typeface="Avenir"/>
              </a:rPr>
              <a:t>Identify</a:t>
            </a:r>
            <a:r>
              <a:rPr lang="nl-BE" i="1" dirty="0">
                <a:solidFill>
                  <a:schemeClr val="tx1"/>
                </a:solidFill>
                <a:latin typeface="Avenir"/>
              </a:rPr>
              <a:t>-and-</a:t>
            </a:r>
            <a:r>
              <a:rPr lang="nl-BE" i="1" dirty="0" err="1">
                <a:solidFill>
                  <a:schemeClr val="tx1"/>
                </a:solidFill>
                <a:latin typeface="Avenir"/>
              </a:rPr>
              <a:t>refer</a:t>
            </a:r>
            <a:r>
              <a:rPr lang="nl-BE" i="1" dirty="0">
                <a:solidFill>
                  <a:schemeClr val="tx1"/>
                </a:solidFill>
                <a:latin typeface="Avenir"/>
              </a:rPr>
              <a:t> </a:t>
            </a:r>
            <a:r>
              <a:rPr lang="nl-BE" dirty="0">
                <a:solidFill>
                  <a:schemeClr val="tx1"/>
                </a:solidFill>
                <a:latin typeface="Avenir"/>
              </a:rPr>
              <a:t>model is dominant: sport </a:t>
            </a:r>
            <a:r>
              <a:rPr lang="nl-BE" dirty="0" err="1">
                <a:solidFill>
                  <a:schemeClr val="tx1"/>
                </a:solidFill>
                <a:latin typeface="Avenir"/>
              </a:rPr>
              <a:t>psychologist</a:t>
            </a:r>
            <a:r>
              <a:rPr lang="nl-BE" dirty="0">
                <a:solidFill>
                  <a:schemeClr val="tx1"/>
                </a:solidFill>
                <a:latin typeface="Avenir"/>
              </a:rPr>
              <a:t> </a:t>
            </a:r>
            <a:r>
              <a:rPr lang="nl-BE" dirty="0" err="1">
                <a:solidFill>
                  <a:schemeClr val="tx1"/>
                </a:solidFill>
                <a:latin typeface="Avenir"/>
              </a:rPr>
              <a:t>should</a:t>
            </a:r>
            <a:r>
              <a:rPr lang="nl-BE" dirty="0">
                <a:solidFill>
                  <a:schemeClr val="tx1"/>
                </a:solidFill>
                <a:latin typeface="Avenir"/>
              </a:rPr>
              <a:t> </a:t>
            </a:r>
            <a:r>
              <a:rPr lang="nl-BE" dirty="0" err="1">
                <a:solidFill>
                  <a:schemeClr val="tx1"/>
                </a:solidFill>
                <a:latin typeface="Avenir"/>
              </a:rPr>
              <a:t>not</a:t>
            </a:r>
            <a:r>
              <a:rPr lang="nl-BE" dirty="0">
                <a:solidFill>
                  <a:schemeClr val="tx1"/>
                </a:solidFill>
                <a:latin typeface="Avenir"/>
              </a:rPr>
              <a:t> </a:t>
            </a:r>
            <a:r>
              <a:rPr lang="nl-BE" dirty="0" err="1">
                <a:solidFill>
                  <a:schemeClr val="tx1"/>
                </a:solidFill>
                <a:latin typeface="Avenir"/>
              </a:rPr>
              <a:t>only</a:t>
            </a:r>
            <a:r>
              <a:rPr lang="nl-BE" dirty="0">
                <a:solidFill>
                  <a:schemeClr val="tx1"/>
                </a:solidFill>
                <a:latin typeface="Avenir"/>
              </a:rPr>
              <a:t> focus on performance, but are </a:t>
            </a:r>
            <a:r>
              <a:rPr lang="nl-BE" dirty="0" err="1">
                <a:solidFill>
                  <a:schemeClr val="tx1"/>
                </a:solidFill>
                <a:latin typeface="Avenir"/>
              </a:rPr>
              <a:t>also</a:t>
            </a:r>
            <a:r>
              <a:rPr lang="nl-BE" dirty="0">
                <a:solidFill>
                  <a:schemeClr val="tx1"/>
                </a:solidFill>
                <a:latin typeface="Avenir"/>
              </a:rPr>
              <a:t> </a:t>
            </a:r>
            <a:r>
              <a:rPr lang="nl-BE" dirty="0" err="1">
                <a:solidFill>
                  <a:schemeClr val="tx1"/>
                </a:solidFill>
                <a:latin typeface="Avenir"/>
              </a:rPr>
              <a:t>responsible</a:t>
            </a:r>
            <a:r>
              <a:rPr lang="nl-BE" dirty="0">
                <a:solidFill>
                  <a:schemeClr val="tx1"/>
                </a:solidFill>
                <a:latin typeface="Avenir"/>
              </a:rPr>
              <a:t> </a:t>
            </a:r>
            <a:r>
              <a:rPr lang="nl-BE" dirty="0" err="1">
                <a:solidFill>
                  <a:schemeClr val="tx1"/>
                </a:solidFill>
                <a:latin typeface="Avenir"/>
              </a:rPr>
              <a:t>that</a:t>
            </a:r>
            <a:r>
              <a:rPr lang="nl-BE" dirty="0">
                <a:solidFill>
                  <a:schemeClr val="tx1"/>
                </a:solidFill>
                <a:latin typeface="Avenir"/>
              </a:rPr>
              <a:t> </a:t>
            </a:r>
            <a:r>
              <a:rPr lang="nl-BE" dirty="0" err="1">
                <a:solidFill>
                  <a:schemeClr val="tx1"/>
                </a:solidFill>
                <a:latin typeface="Avenir"/>
              </a:rPr>
              <a:t>athletes</a:t>
            </a:r>
            <a:r>
              <a:rPr lang="nl-BE" dirty="0">
                <a:solidFill>
                  <a:schemeClr val="tx1"/>
                </a:solidFill>
                <a:latin typeface="Avenir"/>
              </a:rPr>
              <a:t> </a:t>
            </a:r>
            <a:r>
              <a:rPr lang="nl-BE" dirty="0" err="1">
                <a:solidFill>
                  <a:schemeClr val="tx1"/>
                </a:solidFill>
                <a:latin typeface="Avenir"/>
              </a:rPr>
              <a:t>receive</a:t>
            </a:r>
            <a:r>
              <a:rPr lang="nl-BE" dirty="0">
                <a:solidFill>
                  <a:schemeClr val="tx1"/>
                </a:solidFill>
                <a:latin typeface="Avenir"/>
              </a:rPr>
              <a:t> </a:t>
            </a:r>
            <a:r>
              <a:rPr lang="nl-BE" dirty="0" err="1">
                <a:solidFill>
                  <a:schemeClr val="tx1"/>
                </a:solidFill>
                <a:latin typeface="Avenir"/>
              </a:rPr>
              <a:t>appropriate</a:t>
            </a:r>
            <a:r>
              <a:rPr lang="nl-BE" dirty="0">
                <a:solidFill>
                  <a:schemeClr val="tx1"/>
                </a:solidFill>
                <a:latin typeface="Avenir"/>
              </a:rPr>
              <a:t> </a:t>
            </a:r>
            <a:r>
              <a:rPr lang="nl-BE" dirty="0" err="1">
                <a:solidFill>
                  <a:schemeClr val="tx1"/>
                </a:solidFill>
                <a:latin typeface="Avenir"/>
              </a:rPr>
              <a:t>mental</a:t>
            </a:r>
            <a:r>
              <a:rPr lang="nl-BE" dirty="0">
                <a:solidFill>
                  <a:schemeClr val="tx1"/>
                </a:solidFill>
                <a:latin typeface="Avenir"/>
              </a:rPr>
              <a:t> health support =&gt; model </a:t>
            </a:r>
            <a:r>
              <a:rPr lang="nl-BE" dirty="0" err="1">
                <a:solidFill>
                  <a:schemeClr val="tx1"/>
                </a:solidFill>
                <a:latin typeface="Avenir"/>
              </a:rPr>
              <a:t>increases</a:t>
            </a:r>
            <a:r>
              <a:rPr lang="nl-BE" dirty="0">
                <a:solidFill>
                  <a:schemeClr val="tx1"/>
                </a:solidFill>
                <a:latin typeface="Avenir"/>
              </a:rPr>
              <a:t> </a:t>
            </a:r>
            <a:r>
              <a:rPr lang="nl-BE" dirty="0" err="1">
                <a:solidFill>
                  <a:schemeClr val="tx1"/>
                </a:solidFill>
                <a:latin typeface="Avenir"/>
              </a:rPr>
              <a:t>likelihood</a:t>
            </a:r>
            <a:r>
              <a:rPr lang="nl-BE" dirty="0">
                <a:solidFill>
                  <a:schemeClr val="tx1"/>
                </a:solidFill>
                <a:latin typeface="Avenir"/>
              </a:rPr>
              <a:t> </a:t>
            </a:r>
            <a:r>
              <a:rPr lang="nl-BE" dirty="0" err="1">
                <a:solidFill>
                  <a:schemeClr val="tx1"/>
                </a:solidFill>
                <a:latin typeface="Avenir"/>
              </a:rPr>
              <a:t>that</a:t>
            </a:r>
            <a:r>
              <a:rPr lang="nl-BE" dirty="0">
                <a:solidFill>
                  <a:schemeClr val="tx1"/>
                </a:solidFill>
                <a:latin typeface="Avenir"/>
              </a:rPr>
              <a:t> </a:t>
            </a:r>
            <a:r>
              <a:rPr lang="nl-BE" dirty="0" err="1">
                <a:solidFill>
                  <a:schemeClr val="tx1"/>
                </a:solidFill>
                <a:latin typeface="Avenir"/>
              </a:rPr>
              <a:t>athletes</a:t>
            </a:r>
            <a:r>
              <a:rPr lang="nl-BE" dirty="0">
                <a:solidFill>
                  <a:schemeClr val="tx1"/>
                </a:solidFill>
                <a:latin typeface="Avenir"/>
              </a:rPr>
              <a:t> </a:t>
            </a:r>
            <a:r>
              <a:rPr lang="nl-BE" dirty="0" err="1">
                <a:solidFill>
                  <a:schemeClr val="tx1"/>
                </a:solidFill>
                <a:latin typeface="Avenir"/>
              </a:rPr>
              <a:t>who</a:t>
            </a:r>
            <a:r>
              <a:rPr lang="nl-BE" dirty="0">
                <a:solidFill>
                  <a:schemeClr val="tx1"/>
                </a:solidFill>
                <a:latin typeface="Avenir"/>
              </a:rPr>
              <a:t> are </a:t>
            </a:r>
            <a:r>
              <a:rPr lang="nl-BE" dirty="0" err="1">
                <a:solidFill>
                  <a:schemeClr val="tx1"/>
                </a:solidFill>
                <a:latin typeface="Avenir"/>
              </a:rPr>
              <a:t>struggling</a:t>
            </a:r>
            <a:r>
              <a:rPr lang="nl-BE" dirty="0">
                <a:solidFill>
                  <a:schemeClr val="tx1"/>
                </a:solidFill>
                <a:latin typeface="Avenir"/>
              </a:rPr>
              <a:t> </a:t>
            </a:r>
            <a:r>
              <a:rPr lang="nl-BE" dirty="0" err="1">
                <a:solidFill>
                  <a:schemeClr val="tx1"/>
                </a:solidFill>
                <a:latin typeface="Avenir"/>
              </a:rPr>
              <a:t>receive</a:t>
            </a:r>
            <a:r>
              <a:rPr lang="nl-BE" dirty="0">
                <a:solidFill>
                  <a:schemeClr val="tx1"/>
                </a:solidFill>
                <a:latin typeface="Avenir"/>
              </a:rPr>
              <a:t> </a:t>
            </a:r>
            <a:r>
              <a:rPr lang="nl-BE" dirty="0" err="1">
                <a:solidFill>
                  <a:schemeClr val="tx1"/>
                </a:solidFill>
                <a:latin typeface="Avenir"/>
              </a:rPr>
              <a:t>appropriate</a:t>
            </a:r>
            <a:r>
              <a:rPr lang="nl-BE" dirty="0">
                <a:solidFill>
                  <a:schemeClr val="tx1"/>
                </a:solidFill>
                <a:latin typeface="Avenir"/>
              </a:rPr>
              <a:t> support.</a:t>
            </a:r>
          </a:p>
          <a:p>
            <a:pPr marL="342900" indent="-342900">
              <a:lnSpc>
                <a:spcPct val="90000"/>
              </a:lnSpc>
              <a:buFont typeface="Arial" panose="020B0604020202020204" pitchFamily="34" charset="0"/>
              <a:buChar char="•"/>
            </a:pPr>
            <a:r>
              <a:rPr lang="nl-BE" dirty="0" err="1">
                <a:solidFill>
                  <a:schemeClr val="tx1"/>
                </a:solidFill>
                <a:latin typeface="Avenir"/>
              </a:rPr>
              <a:t>Limitations</a:t>
            </a:r>
            <a:r>
              <a:rPr lang="nl-BE" dirty="0">
                <a:solidFill>
                  <a:schemeClr val="tx1"/>
                </a:solidFill>
                <a:latin typeface="Avenir"/>
              </a:rPr>
              <a:t>: 1) focus on </a:t>
            </a:r>
            <a:r>
              <a:rPr lang="nl-BE" dirty="0" err="1">
                <a:solidFill>
                  <a:schemeClr val="tx1"/>
                </a:solidFill>
                <a:latin typeface="Avenir"/>
              </a:rPr>
              <a:t>individual</a:t>
            </a:r>
            <a:r>
              <a:rPr lang="nl-BE" dirty="0">
                <a:solidFill>
                  <a:schemeClr val="tx1"/>
                </a:solidFill>
                <a:latin typeface="Avenir"/>
              </a:rPr>
              <a:t>, 2) </a:t>
            </a:r>
            <a:r>
              <a:rPr lang="nl-BE" dirty="0" err="1">
                <a:solidFill>
                  <a:schemeClr val="tx1"/>
                </a:solidFill>
                <a:latin typeface="Avenir"/>
              </a:rPr>
              <a:t>assumes</a:t>
            </a:r>
            <a:r>
              <a:rPr lang="nl-BE" dirty="0">
                <a:solidFill>
                  <a:schemeClr val="tx1"/>
                </a:solidFill>
                <a:latin typeface="Avenir"/>
              </a:rPr>
              <a:t> accurate </a:t>
            </a:r>
            <a:r>
              <a:rPr lang="nl-BE" dirty="0" err="1">
                <a:solidFill>
                  <a:schemeClr val="tx1"/>
                </a:solidFill>
                <a:latin typeface="Avenir"/>
              </a:rPr>
              <a:t>identification</a:t>
            </a:r>
            <a:r>
              <a:rPr lang="nl-BE" dirty="0">
                <a:solidFill>
                  <a:schemeClr val="tx1"/>
                </a:solidFill>
                <a:latin typeface="Avenir"/>
              </a:rPr>
              <a:t>, 3) more </a:t>
            </a:r>
            <a:r>
              <a:rPr lang="nl-BE" dirty="0" err="1">
                <a:solidFill>
                  <a:schemeClr val="tx1"/>
                </a:solidFill>
                <a:latin typeface="Avenir"/>
              </a:rPr>
              <a:t>expensive</a:t>
            </a:r>
            <a:r>
              <a:rPr lang="nl-BE" dirty="0">
                <a:solidFill>
                  <a:schemeClr val="tx1"/>
                </a:solidFill>
                <a:latin typeface="Avenir"/>
              </a:rPr>
              <a:t> </a:t>
            </a:r>
            <a:r>
              <a:rPr lang="nl-BE" dirty="0" err="1">
                <a:solidFill>
                  <a:schemeClr val="tx1"/>
                </a:solidFill>
                <a:latin typeface="Avenir"/>
              </a:rPr>
              <a:t>compared</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a:t>
            </a:r>
            <a:r>
              <a:rPr lang="nl-BE" dirty="0" err="1">
                <a:solidFill>
                  <a:schemeClr val="tx1"/>
                </a:solidFill>
                <a:latin typeface="Avenir"/>
              </a:rPr>
              <a:t>early</a:t>
            </a:r>
            <a:r>
              <a:rPr lang="nl-BE" dirty="0">
                <a:solidFill>
                  <a:schemeClr val="tx1"/>
                </a:solidFill>
                <a:latin typeface="Avenir"/>
              </a:rPr>
              <a:t> </a:t>
            </a:r>
            <a:r>
              <a:rPr lang="nl-BE" dirty="0" err="1">
                <a:solidFill>
                  <a:schemeClr val="tx1"/>
                </a:solidFill>
                <a:latin typeface="Avenir"/>
              </a:rPr>
              <a:t>intervention</a:t>
            </a:r>
            <a:r>
              <a:rPr lang="nl-BE" dirty="0">
                <a:solidFill>
                  <a:schemeClr val="tx1"/>
                </a:solidFill>
                <a:latin typeface="Avenir"/>
              </a:rPr>
              <a:t> or prevention, 4) does </a:t>
            </a:r>
            <a:r>
              <a:rPr lang="nl-BE" dirty="0" err="1">
                <a:solidFill>
                  <a:schemeClr val="tx1"/>
                </a:solidFill>
                <a:latin typeface="Avenir"/>
              </a:rPr>
              <a:t>not</a:t>
            </a:r>
            <a:r>
              <a:rPr lang="nl-BE" dirty="0">
                <a:solidFill>
                  <a:schemeClr val="tx1"/>
                </a:solidFill>
                <a:latin typeface="Avenir"/>
              </a:rPr>
              <a:t> </a:t>
            </a:r>
            <a:r>
              <a:rPr lang="nl-BE" dirty="0" err="1">
                <a:solidFill>
                  <a:schemeClr val="tx1"/>
                </a:solidFill>
                <a:latin typeface="Avenir"/>
              </a:rPr>
              <a:t>align</a:t>
            </a:r>
            <a:r>
              <a:rPr lang="nl-BE" dirty="0">
                <a:solidFill>
                  <a:schemeClr val="tx1"/>
                </a:solidFill>
                <a:latin typeface="Avenir"/>
              </a:rPr>
              <a:t> </a:t>
            </a:r>
            <a:r>
              <a:rPr lang="nl-BE" dirty="0" err="1">
                <a:solidFill>
                  <a:schemeClr val="tx1"/>
                </a:solidFill>
                <a:latin typeface="Avenir"/>
              </a:rPr>
              <a:t>with</a:t>
            </a:r>
            <a:r>
              <a:rPr lang="nl-BE" dirty="0">
                <a:solidFill>
                  <a:schemeClr val="tx1"/>
                </a:solidFill>
                <a:latin typeface="Avenir"/>
              </a:rPr>
              <a:t> </a:t>
            </a:r>
            <a:r>
              <a:rPr lang="nl-BE" dirty="0" err="1">
                <a:solidFill>
                  <a:schemeClr val="tx1"/>
                </a:solidFill>
                <a:latin typeface="Avenir"/>
              </a:rPr>
              <a:t>continuum</a:t>
            </a:r>
            <a:r>
              <a:rPr lang="nl-BE" dirty="0">
                <a:solidFill>
                  <a:schemeClr val="tx1"/>
                </a:solidFill>
                <a:latin typeface="Avenir"/>
              </a:rPr>
              <a:t> model, 5) </a:t>
            </a:r>
            <a:r>
              <a:rPr lang="nl-BE" dirty="0" err="1">
                <a:solidFill>
                  <a:schemeClr val="tx1"/>
                </a:solidFill>
                <a:latin typeface="Avenir"/>
              </a:rPr>
              <a:t>did</a:t>
            </a:r>
            <a:r>
              <a:rPr lang="nl-BE" dirty="0">
                <a:solidFill>
                  <a:schemeClr val="tx1"/>
                </a:solidFill>
                <a:latin typeface="Avenir"/>
              </a:rPr>
              <a:t> </a:t>
            </a:r>
            <a:r>
              <a:rPr lang="nl-BE" dirty="0" err="1">
                <a:solidFill>
                  <a:schemeClr val="tx1"/>
                </a:solidFill>
                <a:latin typeface="Avenir"/>
              </a:rPr>
              <a:t>not</a:t>
            </a:r>
            <a:r>
              <a:rPr lang="nl-BE" dirty="0">
                <a:solidFill>
                  <a:schemeClr val="tx1"/>
                </a:solidFill>
                <a:latin typeface="Avenir"/>
              </a:rPr>
              <a:t> lead to a </a:t>
            </a:r>
            <a:r>
              <a:rPr lang="nl-BE" dirty="0" err="1">
                <a:solidFill>
                  <a:schemeClr val="tx1"/>
                </a:solidFill>
                <a:latin typeface="Avenir"/>
              </a:rPr>
              <a:t>reduction</a:t>
            </a:r>
            <a:r>
              <a:rPr lang="nl-BE" dirty="0">
                <a:solidFill>
                  <a:schemeClr val="tx1"/>
                </a:solidFill>
                <a:latin typeface="Avenir"/>
              </a:rPr>
              <a:t> in </a:t>
            </a:r>
            <a:r>
              <a:rPr lang="nl-BE" dirty="0" err="1">
                <a:solidFill>
                  <a:schemeClr val="tx1"/>
                </a:solidFill>
                <a:latin typeface="Avenir"/>
              </a:rPr>
              <a:t>mentall</a:t>
            </a:r>
            <a:r>
              <a:rPr lang="nl-BE" dirty="0">
                <a:solidFill>
                  <a:schemeClr val="tx1"/>
                </a:solidFill>
                <a:latin typeface="Avenir"/>
              </a:rPr>
              <a:t> </a:t>
            </a:r>
            <a:r>
              <a:rPr lang="nl-BE" dirty="0" err="1">
                <a:solidFill>
                  <a:schemeClr val="tx1"/>
                </a:solidFill>
                <a:latin typeface="Avenir"/>
              </a:rPr>
              <a:t>ill</a:t>
            </a:r>
            <a:r>
              <a:rPr lang="nl-BE" dirty="0">
                <a:solidFill>
                  <a:schemeClr val="tx1"/>
                </a:solidFill>
                <a:latin typeface="Avenir"/>
              </a:rPr>
              <a:t>-health.</a:t>
            </a:r>
          </a:p>
          <a:p>
            <a:pPr marL="342900" indent="-342900">
              <a:lnSpc>
                <a:spcPct val="90000"/>
              </a:lnSpc>
              <a:buFont typeface="Arial" panose="020B0604020202020204" pitchFamily="34" charset="0"/>
              <a:buChar char="•"/>
            </a:pPr>
            <a:endParaRPr lang="nl-BE" dirty="0">
              <a:solidFill>
                <a:schemeClr val="tx1"/>
              </a:solidFill>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mental health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330360" y="1271069"/>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Individual vulnerability models  </a:t>
            </a:r>
          </a:p>
        </p:txBody>
      </p:sp>
    </p:spTree>
    <p:extLst>
      <p:ext uri="{BB962C8B-B14F-4D97-AF65-F5344CB8AC3E}">
        <p14:creationId xmlns:p14="http://schemas.microsoft.com/office/powerpoint/2010/main" val="253279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7</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16958" y="1712393"/>
            <a:ext cx="8901312" cy="3643086"/>
          </a:xfrm>
        </p:spPr>
        <p:txBody>
          <a:bodyPr>
            <a:normAutofit/>
          </a:bodyPr>
          <a:lstStyle/>
          <a:p>
            <a:pPr marL="342900" indent="-342900">
              <a:lnSpc>
                <a:spcPct val="90000"/>
              </a:lnSpc>
              <a:buFont typeface="Arial" panose="020B0604020202020204" pitchFamily="34" charset="0"/>
              <a:buChar char="•"/>
            </a:pPr>
            <a:r>
              <a:rPr lang="nl-BE" dirty="0" err="1">
                <a:solidFill>
                  <a:schemeClr val="tx1"/>
                </a:solidFill>
                <a:latin typeface="Avenir"/>
              </a:rPr>
              <a:t>Focuses</a:t>
            </a:r>
            <a:r>
              <a:rPr lang="nl-BE" dirty="0">
                <a:solidFill>
                  <a:schemeClr val="tx1"/>
                </a:solidFill>
                <a:latin typeface="Avenir"/>
              </a:rPr>
              <a:t> on </a:t>
            </a:r>
            <a:r>
              <a:rPr lang="nl-BE" dirty="0" err="1">
                <a:solidFill>
                  <a:schemeClr val="tx1"/>
                </a:solidFill>
                <a:latin typeface="Avenir"/>
              </a:rPr>
              <a:t>social</a:t>
            </a:r>
            <a:r>
              <a:rPr lang="nl-BE" dirty="0">
                <a:solidFill>
                  <a:schemeClr val="tx1"/>
                </a:solidFill>
                <a:latin typeface="Avenir"/>
              </a:rPr>
              <a:t> </a:t>
            </a:r>
            <a:r>
              <a:rPr lang="nl-BE" dirty="0" err="1">
                <a:solidFill>
                  <a:schemeClr val="tx1"/>
                </a:solidFill>
                <a:latin typeface="Avenir"/>
              </a:rPr>
              <a:t>demographic</a:t>
            </a:r>
            <a:r>
              <a:rPr lang="nl-BE" dirty="0">
                <a:solidFill>
                  <a:schemeClr val="tx1"/>
                </a:solidFill>
                <a:latin typeface="Avenir"/>
              </a:rPr>
              <a:t> factors as </a:t>
            </a:r>
            <a:r>
              <a:rPr lang="nl-BE" dirty="0" err="1">
                <a:solidFill>
                  <a:schemeClr val="tx1"/>
                </a:solidFill>
                <a:latin typeface="Avenir"/>
              </a:rPr>
              <a:t>strongest</a:t>
            </a:r>
            <a:r>
              <a:rPr lang="nl-BE" dirty="0">
                <a:solidFill>
                  <a:schemeClr val="tx1"/>
                </a:solidFill>
                <a:latin typeface="Avenir"/>
              </a:rPr>
              <a:t> </a:t>
            </a:r>
            <a:r>
              <a:rPr lang="nl-BE" dirty="0" err="1">
                <a:solidFill>
                  <a:schemeClr val="tx1"/>
                </a:solidFill>
                <a:latin typeface="Avenir"/>
              </a:rPr>
              <a:t>predictors</a:t>
            </a:r>
            <a:r>
              <a:rPr lang="nl-BE" dirty="0">
                <a:solidFill>
                  <a:schemeClr val="tx1"/>
                </a:solidFill>
                <a:latin typeface="Avenir"/>
              </a:rPr>
              <a:t> of </a:t>
            </a:r>
            <a:r>
              <a:rPr lang="nl-BE" dirty="0" err="1">
                <a:solidFill>
                  <a:schemeClr val="tx1"/>
                </a:solidFill>
                <a:latin typeface="Avenir"/>
              </a:rPr>
              <a:t>mental</a:t>
            </a:r>
            <a:r>
              <a:rPr lang="nl-BE" dirty="0">
                <a:solidFill>
                  <a:schemeClr val="tx1"/>
                </a:solidFill>
                <a:latin typeface="Avenir"/>
              </a:rPr>
              <a:t> health in </a:t>
            </a:r>
            <a:r>
              <a:rPr lang="nl-BE" dirty="0" err="1">
                <a:solidFill>
                  <a:schemeClr val="tx1"/>
                </a:solidFill>
                <a:latin typeface="Avenir"/>
              </a:rPr>
              <a:t>population</a:t>
            </a:r>
            <a:r>
              <a:rPr lang="nl-BE" dirty="0">
                <a:solidFill>
                  <a:schemeClr val="tx1"/>
                </a:solidFill>
                <a:latin typeface="Avenir"/>
              </a:rPr>
              <a:t> (e.g., </a:t>
            </a:r>
            <a:r>
              <a:rPr lang="nl-BE" dirty="0" err="1">
                <a:solidFill>
                  <a:schemeClr val="tx1"/>
                </a:solidFill>
                <a:latin typeface="Avenir"/>
              </a:rPr>
              <a:t>wealth</a:t>
            </a:r>
            <a:r>
              <a:rPr lang="nl-BE" dirty="0">
                <a:solidFill>
                  <a:schemeClr val="tx1"/>
                </a:solidFill>
                <a:latin typeface="Avenir"/>
              </a:rPr>
              <a:t> of the country and </a:t>
            </a:r>
            <a:r>
              <a:rPr lang="nl-BE" dirty="0" err="1">
                <a:solidFill>
                  <a:schemeClr val="tx1"/>
                </a:solidFill>
                <a:latin typeface="Avenir"/>
              </a:rPr>
              <a:t>neighbourhood</a:t>
            </a:r>
            <a:r>
              <a:rPr lang="nl-BE" dirty="0">
                <a:solidFill>
                  <a:schemeClr val="tx1"/>
                </a:solidFill>
                <a:latin typeface="Avenir"/>
              </a:rPr>
              <a:t>, gender, </a:t>
            </a:r>
            <a:r>
              <a:rPr lang="nl-BE" dirty="0" err="1">
                <a:solidFill>
                  <a:schemeClr val="tx1"/>
                </a:solidFill>
                <a:latin typeface="Avenir"/>
              </a:rPr>
              <a:t>ethnicity</a:t>
            </a:r>
            <a:r>
              <a:rPr lang="nl-BE" dirty="0">
                <a:solidFill>
                  <a:schemeClr val="tx1"/>
                </a:solidFill>
                <a:latin typeface="Avenir"/>
              </a:rPr>
              <a:t> and </a:t>
            </a:r>
            <a:r>
              <a:rPr lang="nl-BE" dirty="0" err="1">
                <a:solidFill>
                  <a:schemeClr val="tx1"/>
                </a:solidFill>
                <a:latin typeface="Avenir"/>
              </a:rPr>
              <a:t>age</a:t>
            </a:r>
            <a:r>
              <a:rPr lang="nl-BE" dirty="0">
                <a:solidFill>
                  <a:schemeClr val="tx1"/>
                </a:solidFill>
                <a:latin typeface="Avenir"/>
              </a:rPr>
              <a:t>), </a:t>
            </a:r>
            <a:r>
              <a:rPr lang="nl-BE" dirty="0" err="1">
                <a:solidFill>
                  <a:schemeClr val="tx1"/>
                </a:solidFill>
                <a:latin typeface="Avenir"/>
              </a:rPr>
              <a:t>which</a:t>
            </a:r>
            <a:r>
              <a:rPr lang="nl-BE" dirty="0">
                <a:solidFill>
                  <a:schemeClr val="tx1"/>
                </a:solidFill>
                <a:latin typeface="Avenir"/>
              </a:rPr>
              <a:t> manifest at the level of culture, context and environment.  </a:t>
            </a:r>
          </a:p>
          <a:p>
            <a:pPr marL="342900" indent="-342900">
              <a:lnSpc>
                <a:spcPct val="90000"/>
              </a:lnSpc>
              <a:buFont typeface="Arial" panose="020B0604020202020204" pitchFamily="34" charset="0"/>
              <a:buChar char="•"/>
            </a:pPr>
            <a:r>
              <a:rPr lang="nl-BE" dirty="0" err="1">
                <a:solidFill>
                  <a:schemeClr val="tx1"/>
                </a:solidFill>
                <a:latin typeface="Avenir"/>
              </a:rPr>
              <a:t>Focuses</a:t>
            </a:r>
            <a:r>
              <a:rPr lang="nl-BE" dirty="0">
                <a:solidFill>
                  <a:schemeClr val="tx1"/>
                </a:solidFill>
                <a:latin typeface="Avenir"/>
              </a:rPr>
              <a:t> on </a:t>
            </a:r>
            <a:r>
              <a:rPr lang="nl-BE" dirty="0" err="1">
                <a:solidFill>
                  <a:schemeClr val="tx1"/>
                </a:solidFill>
                <a:latin typeface="Avenir"/>
              </a:rPr>
              <a:t>how</a:t>
            </a:r>
            <a:r>
              <a:rPr lang="nl-BE" dirty="0">
                <a:solidFill>
                  <a:schemeClr val="tx1"/>
                </a:solidFill>
                <a:latin typeface="Avenir"/>
              </a:rPr>
              <a:t> life </a:t>
            </a:r>
            <a:r>
              <a:rPr lang="nl-BE" dirty="0" err="1">
                <a:solidFill>
                  <a:schemeClr val="tx1"/>
                </a:solidFill>
                <a:latin typeface="Avenir"/>
              </a:rPr>
              <a:t>circumstances</a:t>
            </a:r>
            <a:r>
              <a:rPr lang="nl-BE" dirty="0">
                <a:solidFill>
                  <a:schemeClr val="tx1"/>
                </a:solidFill>
                <a:latin typeface="Avenir"/>
              </a:rPr>
              <a:t> </a:t>
            </a:r>
            <a:r>
              <a:rPr lang="nl-BE" dirty="0" err="1">
                <a:solidFill>
                  <a:schemeClr val="tx1"/>
                </a:solidFill>
                <a:latin typeface="Avenir"/>
              </a:rPr>
              <a:t>beyond</a:t>
            </a:r>
            <a:r>
              <a:rPr lang="nl-BE" dirty="0">
                <a:solidFill>
                  <a:schemeClr val="tx1"/>
                </a:solidFill>
                <a:latin typeface="Avenir"/>
              </a:rPr>
              <a:t> </a:t>
            </a:r>
            <a:r>
              <a:rPr lang="nl-BE" dirty="0" err="1">
                <a:solidFill>
                  <a:schemeClr val="tx1"/>
                </a:solidFill>
                <a:latin typeface="Avenir"/>
              </a:rPr>
              <a:t>individual</a:t>
            </a:r>
            <a:r>
              <a:rPr lang="nl-BE" dirty="0">
                <a:solidFill>
                  <a:schemeClr val="tx1"/>
                </a:solidFill>
                <a:latin typeface="Avenir"/>
              </a:rPr>
              <a:t> control lead to </a:t>
            </a:r>
            <a:r>
              <a:rPr lang="nl-BE" dirty="0" err="1">
                <a:solidFill>
                  <a:schemeClr val="tx1"/>
                </a:solidFill>
                <a:latin typeface="Avenir"/>
              </a:rPr>
              <a:t>unequal</a:t>
            </a:r>
            <a:r>
              <a:rPr lang="nl-BE" dirty="0">
                <a:solidFill>
                  <a:schemeClr val="tx1"/>
                </a:solidFill>
                <a:latin typeface="Avenir"/>
              </a:rPr>
              <a:t> access to resources, and </a:t>
            </a:r>
            <a:r>
              <a:rPr lang="nl-BE" dirty="0" err="1">
                <a:solidFill>
                  <a:schemeClr val="tx1"/>
                </a:solidFill>
                <a:latin typeface="Avenir"/>
              </a:rPr>
              <a:t>how</a:t>
            </a:r>
            <a:r>
              <a:rPr lang="nl-BE" dirty="0">
                <a:solidFill>
                  <a:schemeClr val="tx1"/>
                </a:solidFill>
                <a:latin typeface="Avenir"/>
              </a:rPr>
              <a:t> </a:t>
            </a:r>
            <a:r>
              <a:rPr lang="nl-BE" dirty="0" err="1">
                <a:solidFill>
                  <a:schemeClr val="tx1"/>
                </a:solidFill>
                <a:latin typeface="Avenir"/>
              </a:rPr>
              <a:t>this</a:t>
            </a:r>
            <a:r>
              <a:rPr lang="nl-BE" dirty="0">
                <a:solidFill>
                  <a:schemeClr val="tx1"/>
                </a:solidFill>
                <a:latin typeface="Avenir"/>
              </a:rPr>
              <a:t> in turn leads to </a:t>
            </a:r>
            <a:r>
              <a:rPr lang="nl-BE" dirty="0" err="1">
                <a:solidFill>
                  <a:schemeClr val="tx1"/>
                </a:solidFill>
                <a:latin typeface="Avenir"/>
              </a:rPr>
              <a:t>unequal</a:t>
            </a:r>
            <a:r>
              <a:rPr lang="nl-BE" dirty="0">
                <a:solidFill>
                  <a:schemeClr val="tx1"/>
                </a:solidFill>
                <a:latin typeface="Avenir"/>
              </a:rPr>
              <a:t> health </a:t>
            </a:r>
            <a:r>
              <a:rPr lang="nl-BE" dirty="0" err="1">
                <a:solidFill>
                  <a:schemeClr val="tx1"/>
                </a:solidFill>
                <a:latin typeface="Avenir"/>
              </a:rPr>
              <a:t>outcomes</a:t>
            </a:r>
            <a:r>
              <a:rPr lang="nl-BE" dirty="0">
                <a:solidFill>
                  <a:schemeClr val="tx1"/>
                </a:solidFill>
                <a:latin typeface="Avenir"/>
              </a:rPr>
              <a:t>.</a:t>
            </a:r>
          </a:p>
          <a:p>
            <a:pPr marL="342900" indent="-342900">
              <a:lnSpc>
                <a:spcPct val="90000"/>
              </a:lnSpc>
              <a:buFont typeface="Arial" panose="020B0604020202020204" pitchFamily="34" charset="0"/>
              <a:buChar char="•"/>
            </a:pPr>
            <a:r>
              <a:rPr lang="nl-BE" dirty="0" err="1">
                <a:solidFill>
                  <a:schemeClr val="tx1"/>
                </a:solidFill>
                <a:latin typeface="Avenir"/>
              </a:rPr>
              <a:t>Limitations</a:t>
            </a:r>
            <a:r>
              <a:rPr lang="nl-BE" dirty="0">
                <a:solidFill>
                  <a:schemeClr val="tx1"/>
                </a:solidFill>
                <a:latin typeface="Avenir"/>
              </a:rPr>
              <a:t>: 1) does </a:t>
            </a:r>
            <a:r>
              <a:rPr lang="nl-BE" dirty="0" err="1">
                <a:solidFill>
                  <a:schemeClr val="tx1"/>
                </a:solidFill>
                <a:latin typeface="Avenir"/>
              </a:rPr>
              <a:t>not</a:t>
            </a:r>
            <a:r>
              <a:rPr lang="nl-BE" dirty="0">
                <a:solidFill>
                  <a:schemeClr val="tx1"/>
                </a:solidFill>
                <a:latin typeface="Avenir"/>
              </a:rPr>
              <a:t> </a:t>
            </a:r>
            <a:r>
              <a:rPr lang="nl-BE" dirty="0" err="1">
                <a:solidFill>
                  <a:schemeClr val="tx1"/>
                </a:solidFill>
                <a:latin typeface="Avenir"/>
              </a:rPr>
              <a:t>emphasize</a:t>
            </a:r>
            <a:r>
              <a:rPr lang="nl-BE" dirty="0">
                <a:solidFill>
                  <a:schemeClr val="tx1"/>
                </a:solidFill>
                <a:latin typeface="Avenir"/>
              </a:rPr>
              <a:t> the </a:t>
            </a:r>
            <a:r>
              <a:rPr lang="nl-BE" dirty="0" err="1">
                <a:solidFill>
                  <a:schemeClr val="tx1"/>
                </a:solidFill>
                <a:latin typeface="Avenir"/>
              </a:rPr>
              <a:t>importance</a:t>
            </a:r>
            <a:r>
              <a:rPr lang="nl-BE" dirty="0">
                <a:solidFill>
                  <a:schemeClr val="tx1"/>
                </a:solidFill>
                <a:latin typeface="Avenir"/>
              </a:rPr>
              <a:t> of </a:t>
            </a:r>
            <a:r>
              <a:rPr lang="nl-BE" dirty="0" err="1">
                <a:solidFill>
                  <a:schemeClr val="tx1"/>
                </a:solidFill>
                <a:latin typeface="Avenir"/>
              </a:rPr>
              <a:t>local</a:t>
            </a:r>
            <a:r>
              <a:rPr lang="nl-BE" dirty="0">
                <a:solidFill>
                  <a:schemeClr val="tx1"/>
                </a:solidFill>
                <a:latin typeface="Avenir"/>
              </a:rPr>
              <a:t> </a:t>
            </a:r>
            <a:r>
              <a:rPr lang="nl-BE" dirty="0" err="1">
                <a:solidFill>
                  <a:schemeClr val="tx1"/>
                </a:solidFill>
                <a:latin typeface="Avenir"/>
              </a:rPr>
              <a:t>social</a:t>
            </a:r>
            <a:r>
              <a:rPr lang="nl-BE" dirty="0">
                <a:solidFill>
                  <a:schemeClr val="tx1"/>
                </a:solidFill>
                <a:latin typeface="Avenir"/>
              </a:rPr>
              <a:t> </a:t>
            </a:r>
            <a:r>
              <a:rPr lang="nl-BE" dirty="0" err="1">
                <a:solidFill>
                  <a:schemeClr val="tx1"/>
                </a:solidFill>
                <a:latin typeface="Avenir"/>
              </a:rPr>
              <a:t>groups</a:t>
            </a:r>
            <a:r>
              <a:rPr lang="nl-BE" dirty="0">
                <a:solidFill>
                  <a:schemeClr val="tx1"/>
                </a:solidFill>
                <a:latin typeface="Avenir"/>
              </a:rPr>
              <a:t> (e.g., clubs and teams; 2) does </a:t>
            </a:r>
            <a:r>
              <a:rPr lang="nl-BE" dirty="0" err="1">
                <a:solidFill>
                  <a:schemeClr val="tx1"/>
                </a:solidFill>
                <a:latin typeface="Avenir"/>
              </a:rPr>
              <a:t>not</a:t>
            </a:r>
            <a:r>
              <a:rPr lang="nl-BE" dirty="0">
                <a:solidFill>
                  <a:schemeClr val="tx1"/>
                </a:solidFill>
                <a:latin typeface="Avenir"/>
              </a:rPr>
              <a:t> account </a:t>
            </a:r>
            <a:r>
              <a:rPr lang="nl-BE" dirty="0" err="1">
                <a:solidFill>
                  <a:schemeClr val="tx1"/>
                </a:solidFill>
                <a:latin typeface="Avenir"/>
              </a:rPr>
              <a:t>for</a:t>
            </a:r>
            <a:r>
              <a:rPr lang="nl-BE" dirty="0">
                <a:solidFill>
                  <a:schemeClr val="tx1"/>
                </a:solidFill>
                <a:latin typeface="Avenir"/>
              </a:rPr>
              <a:t> </a:t>
            </a:r>
            <a:r>
              <a:rPr lang="nl-BE" dirty="0" err="1">
                <a:solidFill>
                  <a:schemeClr val="tx1"/>
                </a:solidFill>
                <a:latin typeface="Avenir"/>
              </a:rPr>
              <a:t>dynamic</a:t>
            </a:r>
            <a:r>
              <a:rPr lang="nl-BE" dirty="0">
                <a:solidFill>
                  <a:schemeClr val="tx1"/>
                </a:solidFill>
                <a:latin typeface="Avenir"/>
              </a:rPr>
              <a:t> </a:t>
            </a:r>
            <a:r>
              <a:rPr lang="nl-BE" dirty="0" err="1">
                <a:solidFill>
                  <a:schemeClr val="tx1"/>
                </a:solidFill>
                <a:latin typeface="Avenir"/>
              </a:rPr>
              <a:t>interaction</a:t>
            </a:r>
            <a:r>
              <a:rPr lang="nl-BE" dirty="0">
                <a:solidFill>
                  <a:schemeClr val="tx1"/>
                </a:solidFill>
                <a:latin typeface="Avenir"/>
              </a:rPr>
              <a:t> </a:t>
            </a:r>
            <a:r>
              <a:rPr lang="nl-BE" dirty="0" err="1">
                <a:solidFill>
                  <a:schemeClr val="tx1"/>
                </a:solidFill>
                <a:latin typeface="Avenir"/>
              </a:rPr>
              <a:t>between</a:t>
            </a:r>
            <a:r>
              <a:rPr lang="nl-BE" dirty="0">
                <a:solidFill>
                  <a:schemeClr val="tx1"/>
                </a:solidFill>
                <a:latin typeface="Avenir"/>
              </a:rPr>
              <a:t> these multiple levels of analysis. </a:t>
            </a: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85800" y="286046"/>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Current approaches to mental health in sport</a:t>
            </a:r>
            <a:br>
              <a:rPr lang="en-US" b="0" dirty="0">
                <a:solidFill>
                  <a:srgbClr val="22568B"/>
                </a:solidFill>
                <a:latin typeface="Avenir" panose="02000503020000020003" pitchFamily="2" charset="0"/>
              </a:rPr>
            </a:br>
            <a:r>
              <a:rPr lang="en-US" b="0" dirty="0">
                <a:solidFill>
                  <a:srgbClr val="22568B"/>
                </a:solidFill>
                <a:latin typeface="Avenir" panose="02000503020000020003" pitchFamily="2" charset="0"/>
              </a:rPr>
              <a:t> </a:t>
            </a: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330360" y="1271069"/>
            <a:ext cx="8021515" cy="519094"/>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400" dirty="0">
                <a:solidFill>
                  <a:srgbClr val="4094D1"/>
                </a:solidFill>
                <a:latin typeface="Avenir" panose="02000503020000020003" pitchFamily="2" charset="0"/>
              </a:rPr>
              <a:t>Social determinants models  </a:t>
            </a:r>
          </a:p>
        </p:txBody>
      </p:sp>
    </p:spTree>
    <p:extLst>
      <p:ext uri="{BB962C8B-B14F-4D97-AF65-F5344CB8AC3E}">
        <p14:creationId xmlns:p14="http://schemas.microsoft.com/office/powerpoint/2010/main" val="3673388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8</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fontScale="92500" lnSpcReduction="20000"/>
          </a:bodyPr>
          <a:lstStyle/>
          <a:p>
            <a:pPr marL="342900" indent="-342900">
              <a:lnSpc>
                <a:spcPct val="90000"/>
              </a:lnSpc>
              <a:buFont typeface="Arial" panose="020B0604020202020204" pitchFamily="34" charset="0"/>
              <a:buChar char="•"/>
            </a:pPr>
            <a:r>
              <a:rPr lang="nl-BE" sz="1800" dirty="0" err="1">
                <a:latin typeface="Avenir"/>
              </a:rPr>
              <a:t>They</a:t>
            </a:r>
            <a:r>
              <a:rPr lang="nl-BE" sz="1800" dirty="0">
                <a:latin typeface="Avenir"/>
              </a:rPr>
              <a:t> </a:t>
            </a:r>
            <a:r>
              <a:rPr lang="nl-BE" sz="1800" dirty="0" err="1">
                <a:latin typeface="Avenir"/>
              </a:rPr>
              <a:t>play</a:t>
            </a:r>
            <a:r>
              <a:rPr lang="nl-BE" sz="1800" dirty="0">
                <a:latin typeface="Avenir"/>
              </a:rPr>
              <a:t> a </a:t>
            </a:r>
            <a:r>
              <a:rPr lang="nl-BE" sz="1800" dirty="0" err="1">
                <a:latin typeface="Avenir"/>
              </a:rPr>
              <a:t>key</a:t>
            </a:r>
            <a:r>
              <a:rPr lang="nl-BE" sz="1800" dirty="0">
                <a:latin typeface="Avenir"/>
              </a:rPr>
              <a:t> </a:t>
            </a:r>
            <a:r>
              <a:rPr lang="nl-BE" sz="1800" dirty="0" err="1">
                <a:latin typeface="Avenir"/>
              </a:rPr>
              <a:t>role</a:t>
            </a:r>
            <a:r>
              <a:rPr lang="nl-BE" sz="1800" dirty="0">
                <a:latin typeface="Avenir"/>
              </a:rPr>
              <a:t> </a:t>
            </a:r>
            <a:r>
              <a:rPr lang="nl-BE" sz="1800" dirty="0" err="1">
                <a:latin typeface="Avenir"/>
              </a:rPr>
              <a:t>both</a:t>
            </a:r>
            <a:r>
              <a:rPr lang="nl-BE" sz="1800" dirty="0">
                <a:latin typeface="Avenir"/>
              </a:rPr>
              <a:t> in </a:t>
            </a:r>
            <a:r>
              <a:rPr lang="nl-BE" sz="1800" dirty="0" err="1">
                <a:latin typeface="Avenir"/>
              </a:rPr>
              <a:t>protecting</a:t>
            </a:r>
            <a:r>
              <a:rPr lang="nl-BE" sz="1800" dirty="0">
                <a:latin typeface="Avenir"/>
              </a:rPr>
              <a:t> </a:t>
            </a:r>
            <a:r>
              <a:rPr lang="nl-BE" sz="1800" dirty="0" err="1">
                <a:latin typeface="Avenir"/>
              </a:rPr>
              <a:t>ànd</a:t>
            </a:r>
            <a:r>
              <a:rPr lang="nl-BE" sz="1800" dirty="0">
                <a:latin typeface="Avenir"/>
              </a:rPr>
              <a:t> </a:t>
            </a:r>
            <a:r>
              <a:rPr lang="nl-BE" sz="1800" dirty="0" err="1">
                <a:latin typeface="Avenir"/>
              </a:rPr>
              <a:t>improving</a:t>
            </a:r>
            <a:r>
              <a:rPr lang="nl-BE" sz="1800" dirty="0">
                <a:latin typeface="Avenir"/>
              </a:rPr>
              <a:t> </a:t>
            </a:r>
            <a:r>
              <a:rPr lang="nl-BE" sz="1800" dirty="0" err="1">
                <a:latin typeface="Avenir"/>
              </a:rPr>
              <a:t>individuals</a:t>
            </a:r>
            <a:r>
              <a:rPr lang="nl-BE" sz="1800" dirty="0">
                <a:latin typeface="Avenir"/>
              </a:rPr>
              <a:t>’ </a:t>
            </a:r>
            <a:r>
              <a:rPr lang="nl-BE" sz="1800" dirty="0" err="1">
                <a:latin typeface="Avenir"/>
              </a:rPr>
              <a:t>mental</a:t>
            </a:r>
            <a:r>
              <a:rPr lang="nl-BE" sz="1800" dirty="0">
                <a:latin typeface="Avenir"/>
              </a:rPr>
              <a:t> health and </a:t>
            </a:r>
            <a:r>
              <a:rPr lang="nl-BE" sz="1800" dirty="0" err="1">
                <a:latin typeface="Avenir"/>
              </a:rPr>
              <a:t>resilience</a:t>
            </a:r>
            <a:r>
              <a:rPr lang="nl-BE" sz="1800" dirty="0">
                <a:latin typeface="Avenir"/>
              </a:rPr>
              <a:t>.</a:t>
            </a:r>
          </a:p>
          <a:p>
            <a:pPr marL="342900" indent="-342900">
              <a:lnSpc>
                <a:spcPct val="90000"/>
              </a:lnSpc>
              <a:buFont typeface="Arial" panose="020B0604020202020204" pitchFamily="34" charset="0"/>
              <a:buChar char="•"/>
            </a:pPr>
            <a:r>
              <a:rPr lang="nl-BE" sz="1800" dirty="0" err="1">
                <a:latin typeface="Avenir"/>
              </a:rPr>
              <a:t>Among</a:t>
            </a:r>
            <a:r>
              <a:rPr lang="nl-BE" sz="1800" dirty="0">
                <a:latin typeface="Avenir"/>
              </a:rPr>
              <a:t> fans: </a:t>
            </a:r>
            <a:r>
              <a:rPr lang="nl-BE" sz="1800" dirty="0" err="1">
                <a:latin typeface="Avenir"/>
              </a:rPr>
              <a:t>positive</a:t>
            </a:r>
            <a:r>
              <a:rPr lang="nl-BE" sz="1800" dirty="0">
                <a:latin typeface="Avenir"/>
              </a:rPr>
              <a:t> </a:t>
            </a:r>
            <a:r>
              <a:rPr lang="nl-BE" sz="1800" dirty="0" err="1">
                <a:latin typeface="Avenir"/>
              </a:rPr>
              <a:t>emotions</a:t>
            </a:r>
            <a:r>
              <a:rPr lang="nl-BE" sz="1800" dirty="0">
                <a:latin typeface="Avenir"/>
              </a:rPr>
              <a:t> and well-</a:t>
            </a:r>
            <a:r>
              <a:rPr lang="nl-BE" sz="1800" dirty="0" err="1">
                <a:latin typeface="Avenir"/>
              </a:rPr>
              <a:t>being</a:t>
            </a:r>
            <a:r>
              <a:rPr lang="nl-BE" sz="1800" dirty="0">
                <a:latin typeface="Avenir"/>
              </a:rPr>
              <a:t> </a:t>
            </a:r>
            <a:r>
              <a:rPr lang="nl-BE" sz="1800" dirty="0" err="1">
                <a:latin typeface="Avenir"/>
              </a:rPr>
              <a:t>can</a:t>
            </a:r>
            <a:r>
              <a:rPr lang="nl-BE" sz="1800" dirty="0">
                <a:latin typeface="Avenir"/>
              </a:rPr>
              <a:t> </a:t>
            </a:r>
            <a:r>
              <a:rPr lang="nl-BE" sz="1800" dirty="0" err="1">
                <a:latin typeface="Avenir"/>
              </a:rPr>
              <a:t>be</a:t>
            </a:r>
            <a:r>
              <a:rPr lang="nl-BE" sz="1800" dirty="0">
                <a:latin typeface="Avenir"/>
              </a:rPr>
              <a:t> </a:t>
            </a:r>
            <a:r>
              <a:rPr lang="nl-BE" sz="1800" dirty="0" err="1">
                <a:latin typeface="Avenir"/>
              </a:rPr>
              <a:t>outcomes</a:t>
            </a:r>
            <a:r>
              <a:rPr lang="nl-BE" sz="1800" dirty="0">
                <a:latin typeface="Avenir"/>
              </a:rPr>
              <a:t> of shared </a:t>
            </a:r>
            <a:r>
              <a:rPr lang="nl-BE" sz="1800" dirty="0" err="1">
                <a:latin typeface="Avenir"/>
              </a:rPr>
              <a:t>identity</a:t>
            </a:r>
            <a:r>
              <a:rPr lang="nl-BE" sz="1800" dirty="0">
                <a:latin typeface="Avenir"/>
              </a:rPr>
              <a:t>  </a:t>
            </a:r>
            <a:r>
              <a:rPr lang="nl-BE" sz="1800" dirty="0">
                <a:solidFill>
                  <a:schemeClr val="bg1">
                    <a:lumMod val="50000"/>
                  </a:schemeClr>
                </a:solidFill>
                <a:latin typeface="Avenir"/>
              </a:rPr>
              <a:t>(e.g., Neville and </a:t>
            </a:r>
            <a:r>
              <a:rPr lang="nl-BE" sz="1800" dirty="0" err="1">
                <a:solidFill>
                  <a:schemeClr val="bg1">
                    <a:lumMod val="50000"/>
                  </a:schemeClr>
                </a:solidFill>
                <a:latin typeface="Avenir"/>
              </a:rPr>
              <a:t>Reicher</a:t>
            </a:r>
            <a:r>
              <a:rPr lang="nl-BE" sz="1800" dirty="0">
                <a:solidFill>
                  <a:schemeClr val="bg1">
                    <a:lumMod val="50000"/>
                  </a:schemeClr>
                </a:solidFill>
                <a:latin typeface="Avenir"/>
              </a:rPr>
              <a:t>, 2011), </a:t>
            </a:r>
            <a:r>
              <a:rPr lang="nl-BE" sz="1800" dirty="0">
                <a:solidFill>
                  <a:schemeClr val="tx1"/>
                </a:solidFill>
                <a:latin typeface="Avenir"/>
              </a:rPr>
              <a:t>and</a:t>
            </a:r>
            <a:r>
              <a:rPr lang="nl-BE" sz="1800" dirty="0">
                <a:solidFill>
                  <a:schemeClr val="bg1">
                    <a:lumMod val="50000"/>
                  </a:schemeClr>
                </a:solidFill>
                <a:latin typeface="Avenir"/>
              </a:rPr>
              <a:t> </a:t>
            </a:r>
            <a:r>
              <a:rPr lang="nl-BE" sz="1800" dirty="0" err="1">
                <a:solidFill>
                  <a:schemeClr val="tx1"/>
                </a:solidFill>
                <a:latin typeface="Avenir"/>
              </a:rPr>
              <a:t>identification</a:t>
            </a:r>
            <a:r>
              <a:rPr lang="nl-BE" sz="1800" dirty="0">
                <a:solidFill>
                  <a:schemeClr val="tx1"/>
                </a:solidFill>
                <a:latin typeface="Avenir"/>
              </a:rPr>
              <a:t> </a:t>
            </a:r>
            <a:r>
              <a:rPr lang="nl-BE" sz="1800" dirty="0" err="1">
                <a:solidFill>
                  <a:schemeClr val="tx1"/>
                </a:solidFill>
                <a:latin typeface="Avenir"/>
              </a:rPr>
              <a:t>with</a:t>
            </a:r>
            <a:r>
              <a:rPr lang="nl-BE" sz="1800" dirty="0">
                <a:solidFill>
                  <a:schemeClr val="tx1"/>
                </a:solidFill>
                <a:latin typeface="Avenir"/>
              </a:rPr>
              <a:t> </a:t>
            </a:r>
            <a:r>
              <a:rPr lang="nl-BE" sz="1800" dirty="0" err="1">
                <a:solidFill>
                  <a:schemeClr val="tx1"/>
                </a:solidFill>
                <a:latin typeface="Avenir"/>
              </a:rPr>
              <a:t>local</a:t>
            </a:r>
            <a:r>
              <a:rPr lang="nl-BE" sz="1800" dirty="0">
                <a:solidFill>
                  <a:schemeClr val="tx1"/>
                </a:solidFill>
                <a:latin typeface="Avenir"/>
              </a:rPr>
              <a:t> sport teams is </a:t>
            </a:r>
            <a:r>
              <a:rPr lang="nl-BE" sz="1800" dirty="0" err="1">
                <a:solidFill>
                  <a:schemeClr val="tx1"/>
                </a:solidFill>
                <a:latin typeface="Avenir"/>
              </a:rPr>
              <a:t>positively</a:t>
            </a:r>
            <a:r>
              <a:rPr lang="nl-BE" sz="1800" dirty="0">
                <a:solidFill>
                  <a:schemeClr val="tx1"/>
                </a:solidFill>
                <a:latin typeface="Avenir"/>
              </a:rPr>
              <a:t> </a:t>
            </a:r>
            <a:r>
              <a:rPr lang="nl-BE" sz="1800" dirty="0" err="1">
                <a:solidFill>
                  <a:schemeClr val="tx1"/>
                </a:solidFill>
                <a:latin typeface="Avenir"/>
              </a:rPr>
              <a:t>related</a:t>
            </a:r>
            <a:r>
              <a:rPr lang="nl-BE" sz="1800" dirty="0">
                <a:solidFill>
                  <a:schemeClr val="tx1"/>
                </a:solidFill>
                <a:latin typeface="Avenir"/>
              </a:rPr>
              <a:t> </a:t>
            </a:r>
            <a:r>
              <a:rPr lang="nl-BE" sz="1800" dirty="0" err="1">
                <a:solidFill>
                  <a:schemeClr val="tx1"/>
                </a:solidFill>
                <a:latin typeface="Avenir"/>
              </a:rPr>
              <a:t>with</a:t>
            </a:r>
            <a:r>
              <a:rPr lang="nl-BE" sz="1800" dirty="0">
                <a:solidFill>
                  <a:schemeClr val="tx1"/>
                </a:solidFill>
                <a:latin typeface="Avenir"/>
              </a:rPr>
              <a:t> </a:t>
            </a:r>
            <a:r>
              <a:rPr lang="nl-BE" sz="1800" dirty="0" err="1">
                <a:solidFill>
                  <a:schemeClr val="tx1"/>
                </a:solidFill>
                <a:latin typeface="Avenir"/>
              </a:rPr>
              <a:t>several</a:t>
            </a:r>
            <a:r>
              <a:rPr lang="nl-BE" sz="1800" dirty="0">
                <a:solidFill>
                  <a:schemeClr val="tx1"/>
                </a:solidFill>
                <a:latin typeface="Avenir"/>
              </a:rPr>
              <a:t> </a:t>
            </a:r>
            <a:r>
              <a:rPr lang="nl-BE" sz="1800" dirty="0" err="1">
                <a:solidFill>
                  <a:schemeClr val="tx1"/>
                </a:solidFill>
                <a:latin typeface="Avenir"/>
              </a:rPr>
              <a:t>psychological</a:t>
            </a:r>
            <a:r>
              <a:rPr lang="nl-BE" sz="1800" dirty="0">
                <a:solidFill>
                  <a:schemeClr val="tx1"/>
                </a:solidFill>
                <a:latin typeface="Avenir"/>
              </a:rPr>
              <a:t> health benefits </a:t>
            </a:r>
            <a:r>
              <a:rPr lang="nl-BE" sz="1800" dirty="0">
                <a:solidFill>
                  <a:schemeClr val="bg1">
                    <a:lumMod val="50000"/>
                  </a:schemeClr>
                </a:solidFill>
                <a:latin typeface="Avenir"/>
              </a:rPr>
              <a:t>(e.g., Wann, 2006)</a:t>
            </a:r>
          </a:p>
          <a:p>
            <a:pPr marL="342900" indent="-342900">
              <a:lnSpc>
                <a:spcPct val="90000"/>
              </a:lnSpc>
              <a:buFont typeface="Arial" panose="020B0604020202020204" pitchFamily="34" charset="0"/>
              <a:buChar char="•"/>
            </a:pPr>
            <a:r>
              <a:rPr lang="nl-BE" sz="1800" dirty="0" err="1">
                <a:solidFill>
                  <a:schemeClr val="tx1"/>
                </a:solidFill>
                <a:latin typeface="Avenir"/>
              </a:rPr>
              <a:t>Social</a:t>
            </a:r>
            <a:r>
              <a:rPr lang="nl-BE" sz="1800" dirty="0">
                <a:solidFill>
                  <a:schemeClr val="tx1"/>
                </a:solidFill>
                <a:latin typeface="Avenir"/>
              </a:rPr>
              <a:t> </a:t>
            </a:r>
            <a:r>
              <a:rPr lang="nl-BE" sz="1800" dirty="0" err="1">
                <a:solidFill>
                  <a:schemeClr val="tx1"/>
                </a:solidFill>
                <a:latin typeface="Avenir"/>
              </a:rPr>
              <a:t>identification</a:t>
            </a:r>
            <a:r>
              <a:rPr lang="nl-BE" sz="1800" dirty="0">
                <a:solidFill>
                  <a:schemeClr val="tx1"/>
                </a:solidFill>
                <a:latin typeface="Avenir"/>
              </a:rPr>
              <a:t> acts as a buffer to </a:t>
            </a:r>
            <a:r>
              <a:rPr lang="nl-BE" sz="1800" dirty="0" err="1">
                <a:solidFill>
                  <a:schemeClr val="tx1"/>
                </a:solidFill>
                <a:latin typeface="Avenir"/>
              </a:rPr>
              <a:t>protect</a:t>
            </a:r>
            <a:r>
              <a:rPr lang="nl-BE" sz="1800" dirty="0">
                <a:solidFill>
                  <a:schemeClr val="tx1"/>
                </a:solidFill>
                <a:latin typeface="Avenir"/>
              </a:rPr>
              <a:t> </a:t>
            </a:r>
            <a:r>
              <a:rPr lang="nl-BE" sz="1800" dirty="0" err="1">
                <a:solidFill>
                  <a:schemeClr val="tx1"/>
                </a:solidFill>
                <a:latin typeface="Avenir"/>
              </a:rPr>
              <a:t>mental</a:t>
            </a:r>
            <a:r>
              <a:rPr lang="nl-BE" sz="1800" dirty="0">
                <a:solidFill>
                  <a:schemeClr val="tx1"/>
                </a:solidFill>
                <a:latin typeface="Avenir"/>
              </a:rPr>
              <a:t> health and </a:t>
            </a:r>
            <a:r>
              <a:rPr lang="nl-BE" sz="1800" dirty="0" err="1">
                <a:solidFill>
                  <a:schemeClr val="tx1"/>
                </a:solidFill>
                <a:latin typeface="Avenir"/>
              </a:rPr>
              <a:t>reduce</a:t>
            </a:r>
            <a:r>
              <a:rPr lang="nl-BE" sz="1800" dirty="0">
                <a:solidFill>
                  <a:schemeClr val="tx1"/>
                </a:solidFill>
                <a:latin typeface="Avenir"/>
              </a:rPr>
              <a:t> </a:t>
            </a:r>
            <a:r>
              <a:rPr lang="nl-BE" sz="1800" dirty="0" err="1">
                <a:solidFill>
                  <a:schemeClr val="tx1"/>
                </a:solidFill>
                <a:latin typeface="Avenir"/>
              </a:rPr>
              <a:t>burnout</a:t>
            </a:r>
            <a:r>
              <a:rPr lang="nl-BE" sz="1800" dirty="0">
                <a:solidFill>
                  <a:schemeClr val="tx1"/>
                </a:solidFill>
                <a:latin typeface="Avenir"/>
              </a:rPr>
              <a:t> </a:t>
            </a:r>
            <a:r>
              <a:rPr lang="nl-BE" sz="1800" dirty="0" err="1">
                <a:solidFill>
                  <a:schemeClr val="tx1"/>
                </a:solidFill>
                <a:latin typeface="Avenir"/>
              </a:rPr>
              <a:t>among</a:t>
            </a:r>
            <a:r>
              <a:rPr lang="nl-BE" sz="1800" dirty="0">
                <a:solidFill>
                  <a:schemeClr val="tx1"/>
                </a:solidFill>
                <a:latin typeface="Avenir"/>
              </a:rPr>
              <a:t> </a:t>
            </a:r>
            <a:r>
              <a:rPr lang="nl-BE" sz="1800" dirty="0" err="1">
                <a:solidFill>
                  <a:schemeClr val="tx1"/>
                </a:solidFill>
                <a:latin typeface="Avenir"/>
              </a:rPr>
              <a:t>athletes</a:t>
            </a:r>
            <a:r>
              <a:rPr lang="nl-BE" sz="1800" dirty="0">
                <a:solidFill>
                  <a:schemeClr val="tx1"/>
                </a:solidFill>
                <a:latin typeface="Avenir"/>
              </a:rPr>
              <a:t> </a:t>
            </a:r>
            <a:r>
              <a:rPr lang="nl-BE" sz="1800" dirty="0">
                <a:solidFill>
                  <a:schemeClr val="bg1">
                    <a:lumMod val="65000"/>
                  </a:schemeClr>
                </a:solidFill>
                <a:latin typeface="Avenir"/>
              </a:rPr>
              <a:t>(Fransen, </a:t>
            </a:r>
            <a:r>
              <a:rPr lang="nl-BE" sz="1800" dirty="0" err="1">
                <a:solidFill>
                  <a:schemeClr val="bg1">
                    <a:lumMod val="65000"/>
                  </a:schemeClr>
                </a:solidFill>
                <a:latin typeface="Avenir"/>
              </a:rPr>
              <a:t>Haslam</a:t>
            </a:r>
            <a:r>
              <a:rPr lang="nl-BE" sz="1800" dirty="0">
                <a:solidFill>
                  <a:schemeClr val="bg1">
                    <a:lumMod val="65000"/>
                  </a:schemeClr>
                </a:solidFill>
                <a:latin typeface="Avenir"/>
              </a:rPr>
              <a:t>, Steffens, et al., 2020). </a:t>
            </a:r>
          </a:p>
          <a:p>
            <a:pPr marL="342900" indent="-342900">
              <a:lnSpc>
                <a:spcPct val="90000"/>
              </a:lnSpc>
              <a:buFont typeface="Arial" panose="020B0604020202020204" pitchFamily="34" charset="0"/>
              <a:buChar char="•"/>
            </a:pPr>
            <a:r>
              <a:rPr lang="nl-BE" sz="1800" dirty="0" err="1">
                <a:solidFill>
                  <a:schemeClr val="tx1"/>
                </a:solidFill>
                <a:latin typeface="Avenir"/>
              </a:rPr>
              <a:t>Why</a:t>
            </a:r>
            <a:r>
              <a:rPr lang="nl-BE" sz="1800" dirty="0">
                <a:solidFill>
                  <a:schemeClr val="tx1"/>
                </a:solidFill>
                <a:latin typeface="Avenir"/>
              </a:rPr>
              <a:t>? </a:t>
            </a:r>
            <a:r>
              <a:rPr lang="nl-BE" sz="1800" dirty="0" err="1">
                <a:solidFill>
                  <a:schemeClr val="tx1"/>
                </a:solidFill>
                <a:latin typeface="Avenir"/>
              </a:rPr>
              <a:t>By</a:t>
            </a:r>
            <a:r>
              <a:rPr lang="nl-BE" sz="1800" dirty="0">
                <a:solidFill>
                  <a:schemeClr val="tx1"/>
                </a:solidFill>
                <a:latin typeface="Avenir"/>
              </a:rPr>
              <a:t> </a:t>
            </a:r>
            <a:r>
              <a:rPr lang="nl-BE" sz="1800" dirty="0" err="1">
                <a:solidFill>
                  <a:schemeClr val="tx1"/>
                </a:solidFill>
                <a:latin typeface="Avenir"/>
              </a:rPr>
              <a:t>unlocking</a:t>
            </a:r>
            <a:r>
              <a:rPr lang="nl-BE" sz="1800" dirty="0">
                <a:solidFill>
                  <a:schemeClr val="tx1"/>
                </a:solidFill>
                <a:latin typeface="Avenir"/>
              </a:rPr>
              <a:t> access to (</a:t>
            </a:r>
            <a:r>
              <a:rPr lang="nl-BE" sz="1800" dirty="0" err="1">
                <a:solidFill>
                  <a:schemeClr val="tx1"/>
                </a:solidFill>
                <a:latin typeface="Avenir"/>
              </a:rPr>
              <a:t>tangible</a:t>
            </a:r>
            <a:r>
              <a:rPr lang="nl-BE" sz="1800" dirty="0">
                <a:solidFill>
                  <a:schemeClr val="tx1"/>
                </a:solidFill>
                <a:latin typeface="Avenir"/>
              </a:rPr>
              <a:t>) resources </a:t>
            </a:r>
            <a:r>
              <a:rPr lang="nl-BE" sz="1800" dirty="0" err="1">
                <a:solidFill>
                  <a:schemeClr val="tx1"/>
                </a:solidFill>
                <a:latin typeface="Avenir"/>
              </a:rPr>
              <a:t>such</a:t>
            </a:r>
            <a:r>
              <a:rPr lang="nl-BE" sz="1800" dirty="0">
                <a:solidFill>
                  <a:schemeClr val="tx1"/>
                </a:solidFill>
                <a:latin typeface="Avenir"/>
              </a:rPr>
              <a:t> as </a:t>
            </a:r>
            <a:r>
              <a:rPr lang="nl-BE" sz="1800" dirty="0" err="1">
                <a:solidFill>
                  <a:schemeClr val="tx1"/>
                </a:solidFill>
                <a:latin typeface="Avenir"/>
              </a:rPr>
              <a:t>social</a:t>
            </a:r>
            <a:r>
              <a:rPr lang="nl-BE" sz="1800" dirty="0">
                <a:solidFill>
                  <a:schemeClr val="tx1"/>
                </a:solidFill>
                <a:latin typeface="Avenir"/>
              </a:rPr>
              <a:t> support, but </a:t>
            </a:r>
            <a:r>
              <a:rPr lang="nl-BE" sz="1800" dirty="0" err="1">
                <a:solidFill>
                  <a:schemeClr val="tx1"/>
                </a:solidFill>
                <a:latin typeface="Avenir"/>
              </a:rPr>
              <a:t>also</a:t>
            </a:r>
            <a:r>
              <a:rPr lang="nl-BE" sz="1800" dirty="0">
                <a:solidFill>
                  <a:schemeClr val="tx1"/>
                </a:solidFill>
                <a:latin typeface="Avenir"/>
              </a:rPr>
              <a:t> </a:t>
            </a:r>
            <a:r>
              <a:rPr lang="nl-BE" sz="1800" dirty="0" err="1">
                <a:solidFill>
                  <a:schemeClr val="tx1"/>
                </a:solidFill>
                <a:latin typeface="Avenir"/>
              </a:rPr>
              <a:t>by</a:t>
            </a:r>
            <a:r>
              <a:rPr lang="nl-BE" sz="1800" dirty="0">
                <a:solidFill>
                  <a:schemeClr val="tx1"/>
                </a:solidFill>
                <a:latin typeface="Avenir"/>
              </a:rPr>
              <a:t> </a:t>
            </a:r>
            <a:r>
              <a:rPr lang="nl-BE" sz="1800" dirty="0" err="1">
                <a:solidFill>
                  <a:schemeClr val="tx1"/>
                </a:solidFill>
                <a:latin typeface="Avenir"/>
              </a:rPr>
              <a:t>being</a:t>
            </a:r>
            <a:r>
              <a:rPr lang="nl-BE" sz="1800" dirty="0">
                <a:solidFill>
                  <a:schemeClr val="tx1"/>
                </a:solidFill>
                <a:latin typeface="Avenir"/>
              </a:rPr>
              <a:t> a resource in </a:t>
            </a:r>
            <a:r>
              <a:rPr lang="nl-BE" sz="1800" dirty="0" err="1">
                <a:solidFill>
                  <a:schemeClr val="tx1"/>
                </a:solidFill>
                <a:latin typeface="Avenir"/>
              </a:rPr>
              <a:t>itself</a:t>
            </a:r>
            <a:r>
              <a:rPr lang="nl-BE" sz="1800" dirty="0">
                <a:solidFill>
                  <a:schemeClr val="tx1"/>
                </a:solidFill>
                <a:latin typeface="Avenir"/>
              </a:rPr>
              <a:t>! </a:t>
            </a:r>
          </a:p>
          <a:p>
            <a:pPr>
              <a:lnSpc>
                <a:spcPct val="90000"/>
              </a:lnSpc>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mental health in sports</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315495" cy="740229"/>
          </a:xfrm>
          <a:prstGeom prst="rect">
            <a:avLst/>
          </a:prstGeom>
        </p:spPr>
        <p:txBody>
          <a:bodyPr vert="horz" lIns="91440" tIns="45720" rIns="91440" bIns="45720" rtlCol="0">
            <a:normAutofit fontScale="92500" lnSpcReduction="20000"/>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Sport-related social identities are psychological resources that support mental health and provide a basis for a ‘social cure’ </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8376"/>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spTree>
    <p:extLst>
      <p:ext uri="{BB962C8B-B14F-4D97-AF65-F5344CB8AC3E}">
        <p14:creationId xmlns:p14="http://schemas.microsoft.com/office/powerpoint/2010/main" val="2554730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71721" y="2681325"/>
            <a:ext cx="8235593" cy="2347875"/>
          </a:xfrm>
        </p:spPr>
        <p:txBody>
          <a:bodyPr>
            <a:normAutofit/>
          </a:bodyPr>
          <a:lstStyle/>
          <a:p>
            <a:pPr marL="342900" indent="-342900">
              <a:lnSpc>
                <a:spcPct val="90000"/>
              </a:lnSpc>
              <a:buFont typeface="Arial" panose="020B0604020202020204" pitchFamily="34" charset="0"/>
              <a:buChar char="•"/>
            </a:pPr>
            <a:r>
              <a:rPr lang="nl-BE" sz="1800" dirty="0" err="1">
                <a:latin typeface="Avenir"/>
              </a:rPr>
              <a:t>Having</a:t>
            </a:r>
            <a:r>
              <a:rPr lang="nl-BE" sz="1800" dirty="0">
                <a:latin typeface="Avenir"/>
              </a:rPr>
              <a:t> access to multiple </a:t>
            </a:r>
            <a:r>
              <a:rPr lang="nl-BE" sz="1800" dirty="0" err="1">
                <a:latin typeface="Avenir"/>
              </a:rPr>
              <a:t>identities</a:t>
            </a:r>
            <a:r>
              <a:rPr lang="nl-BE" sz="1800" dirty="0">
                <a:latin typeface="Avenir"/>
              </a:rPr>
              <a:t> </a:t>
            </a:r>
            <a:r>
              <a:rPr lang="nl-BE" sz="1800" dirty="0" err="1">
                <a:latin typeface="Avenir"/>
              </a:rPr>
              <a:t>increases</a:t>
            </a:r>
            <a:r>
              <a:rPr lang="nl-BE" sz="1800" dirty="0">
                <a:latin typeface="Avenir"/>
              </a:rPr>
              <a:t> the </a:t>
            </a:r>
            <a:r>
              <a:rPr lang="nl-BE" sz="1800" dirty="0" err="1">
                <a:latin typeface="Avenir"/>
              </a:rPr>
              <a:t>number</a:t>
            </a:r>
            <a:r>
              <a:rPr lang="nl-BE" sz="1800" dirty="0">
                <a:latin typeface="Avenir"/>
              </a:rPr>
              <a:t> and range of resources </a:t>
            </a:r>
            <a:r>
              <a:rPr lang="nl-BE" sz="1800" dirty="0" err="1">
                <a:latin typeface="Avenir"/>
              </a:rPr>
              <a:t>upon</a:t>
            </a:r>
            <a:r>
              <a:rPr lang="nl-BE" sz="1800" dirty="0">
                <a:latin typeface="Avenir"/>
              </a:rPr>
              <a:t> </a:t>
            </a:r>
            <a:r>
              <a:rPr lang="nl-BE" sz="1800" dirty="0" err="1">
                <a:latin typeface="Avenir"/>
              </a:rPr>
              <a:t>which</a:t>
            </a:r>
            <a:r>
              <a:rPr lang="nl-BE" sz="1800" dirty="0">
                <a:latin typeface="Avenir"/>
              </a:rPr>
              <a:t> </a:t>
            </a:r>
            <a:r>
              <a:rPr lang="nl-BE" sz="1800" dirty="0" err="1">
                <a:latin typeface="Avenir"/>
              </a:rPr>
              <a:t>athletes</a:t>
            </a:r>
            <a:r>
              <a:rPr lang="nl-BE" sz="1800" dirty="0">
                <a:latin typeface="Avenir"/>
              </a:rPr>
              <a:t> </a:t>
            </a:r>
            <a:r>
              <a:rPr lang="nl-BE" sz="1800" dirty="0" err="1">
                <a:latin typeface="Avenir"/>
              </a:rPr>
              <a:t>can</a:t>
            </a:r>
            <a:r>
              <a:rPr lang="nl-BE" sz="1800" dirty="0">
                <a:latin typeface="Avenir"/>
              </a:rPr>
              <a:t> draw.</a:t>
            </a:r>
          </a:p>
          <a:p>
            <a:pPr marL="342900" indent="-342900">
              <a:lnSpc>
                <a:spcPct val="90000"/>
              </a:lnSpc>
              <a:buFont typeface="Arial" panose="020B0604020202020204" pitchFamily="34" charset="0"/>
              <a:buChar char="•"/>
            </a:pPr>
            <a:r>
              <a:rPr lang="nl-BE" sz="1800" dirty="0" err="1">
                <a:latin typeface="Avenir"/>
              </a:rPr>
              <a:t>Therefore</a:t>
            </a:r>
            <a:r>
              <a:rPr lang="nl-BE" sz="1800" dirty="0">
                <a:latin typeface="Avenir"/>
              </a:rPr>
              <a:t>, </a:t>
            </a:r>
            <a:r>
              <a:rPr lang="nl-BE" sz="1800" dirty="0" err="1">
                <a:latin typeface="Avenir"/>
              </a:rPr>
              <a:t>athletes</a:t>
            </a:r>
            <a:r>
              <a:rPr lang="nl-BE" sz="1800" dirty="0">
                <a:latin typeface="Avenir"/>
              </a:rPr>
              <a:t> </a:t>
            </a:r>
            <a:r>
              <a:rPr lang="nl-BE" sz="1800" dirty="0" err="1">
                <a:latin typeface="Avenir"/>
              </a:rPr>
              <a:t>with</a:t>
            </a:r>
            <a:r>
              <a:rPr lang="nl-BE" sz="1800" dirty="0">
                <a:latin typeface="Avenir"/>
              </a:rPr>
              <a:t> a strong </a:t>
            </a:r>
            <a:r>
              <a:rPr lang="nl-BE" sz="1800" dirty="0" err="1">
                <a:latin typeface="Avenir"/>
              </a:rPr>
              <a:t>athletic</a:t>
            </a:r>
            <a:r>
              <a:rPr lang="nl-BE" sz="1800" dirty="0">
                <a:latin typeface="Avenir"/>
              </a:rPr>
              <a:t> </a:t>
            </a:r>
            <a:r>
              <a:rPr lang="nl-BE" sz="1800" dirty="0" err="1">
                <a:latin typeface="Avenir"/>
              </a:rPr>
              <a:t>identity</a:t>
            </a:r>
            <a:r>
              <a:rPr lang="nl-BE" sz="1800" dirty="0">
                <a:latin typeface="Avenir"/>
              </a:rPr>
              <a:t> are at </a:t>
            </a:r>
            <a:r>
              <a:rPr lang="nl-BE" sz="1800" dirty="0" err="1">
                <a:latin typeface="Avenir"/>
              </a:rPr>
              <a:t>particular</a:t>
            </a:r>
            <a:r>
              <a:rPr lang="nl-BE" sz="1800" dirty="0">
                <a:latin typeface="Avenir"/>
              </a:rPr>
              <a:t> risk of </a:t>
            </a:r>
            <a:r>
              <a:rPr lang="nl-BE" sz="1800" dirty="0" err="1">
                <a:latin typeface="Avenir"/>
              </a:rPr>
              <a:t>poor</a:t>
            </a:r>
            <a:r>
              <a:rPr lang="nl-BE" sz="1800" dirty="0">
                <a:latin typeface="Avenir"/>
              </a:rPr>
              <a:t> </a:t>
            </a:r>
            <a:r>
              <a:rPr lang="nl-BE" sz="1800" dirty="0" err="1">
                <a:latin typeface="Avenir"/>
              </a:rPr>
              <a:t>mental</a:t>
            </a:r>
            <a:r>
              <a:rPr lang="nl-BE" sz="1800" dirty="0">
                <a:latin typeface="Avenir"/>
              </a:rPr>
              <a:t> health </a:t>
            </a:r>
            <a:r>
              <a:rPr lang="nl-BE" sz="1800" dirty="0" err="1">
                <a:latin typeface="Avenir"/>
              </a:rPr>
              <a:t>because</a:t>
            </a:r>
            <a:r>
              <a:rPr lang="nl-BE" sz="1800" dirty="0">
                <a:latin typeface="Avenir"/>
              </a:rPr>
              <a:t> </a:t>
            </a:r>
            <a:r>
              <a:rPr lang="nl-BE" sz="1800" dirty="0" err="1">
                <a:latin typeface="Avenir"/>
              </a:rPr>
              <a:t>they</a:t>
            </a:r>
            <a:r>
              <a:rPr lang="nl-BE" sz="1800" dirty="0">
                <a:latin typeface="Avenir"/>
              </a:rPr>
              <a:t> </a:t>
            </a:r>
            <a:r>
              <a:rPr lang="nl-BE" sz="1800" dirty="0" err="1">
                <a:latin typeface="Avenir"/>
              </a:rPr>
              <a:t>often</a:t>
            </a:r>
            <a:r>
              <a:rPr lang="nl-BE" sz="1800" dirty="0">
                <a:latin typeface="Avenir"/>
              </a:rPr>
              <a:t> </a:t>
            </a:r>
            <a:r>
              <a:rPr lang="nl-BE" sz="1800" dirty="0" err="1">
                <a:latin typeface="Avenir"/>
              </a:rPr>
              <a:t>exclude</a:t>
            </a:r>
            <a:r>
              <a:rPr lang="nl-BE" sz="1800" dirty="0">
                <a:latin typeface="Avenir"/>
              </a:rPr>
              <a:t> </a:t>
            </a:r>
            <a:r>
              <a:rPr lang="nl-BE" sz="1800" dirty="0" err="1">
                <a:latin typeface="Avenir"/>
              </a:rPr>
              <a:t>other</a:t>
            </a:r>
            <a:r>
              <a:rPr lang="nl-BE" sz="1800" dirty="0">
                <a:latin typeface="Avenir"/>
              </a:rPr>
              <a:t> </a:t>
            </a:r>
            <a:r>
              <a:rPr lang="nl-BE" sz="1800" dirty="0" err="1">
                <a:latin typeface="Avenir"/>
              </a:rPr>
              <a:t>roles</a:t>
            </a:r>
            <a:r>
              <a:rPr lang="nl-BE" sz="1800" dirty="0">
                <a:latin typeface="Avenir"/>
              </a:rPr>
              <a:t> or </a:t>
            </a:r>
            <a:r>
              <a:rPr lang="nl-BE" sz="1800" dirty="0" err="1">
                <a:latin typeface="Avenir"/>
              </a:rPr>
              <a:t>social</a:t>
            </a:r>
            <a:r>
              <a:rPr lang="nl-BE" sz="1800" dirty="0">
                <a:latin typeface="Avenir"/>
              </a:rPr>
              <a:t> </a:t>
            </a:r>
            <a:r>
              <a:rPr lang="nl-BE" sz="1800" dirty="0" err="1">
                <a:latin typeface="Avenir"/>
              </a:rPr>
              <a:t>identities</a:t>
            </a:r>
            <a:r>
              <a:rPr lang="nl-BE" sz="1800" dirty="0">
                <a:latin typeface="Avenir"/>
              </a:rPr>
              <a:t>.</a:t>
            </a:r>
          </a:p>
          <a:p>
            <a:pPr marL="342900" indent="-342900">
              <a:lnSpc>
                <a:spcPct val="90000"/>
              </a:lnSpc>
              <a:buFont typeface="Arial" panose="020B0604020202020204" pitchFamily="34" charset="0"/>
              <a:buChar char="•"/>
            </a:pPr>
            <a:r>
              <a:rPr lang="nl-BE" sz="1800" dirty="0">
                <a:latin typeface="Avenir"/>
              </a:rPr>
              <a:t>Putting </a:t>
            </a:r>
            <a:r>
              <a:rPr lang="nl-BE" sz="1800" dirty="0" err="1">
                <a:latin typeface="Avenir"/>
              </a:rPr>
              <a:t>all</a:t>
            </a:r>
            <a:r>
              <a:rPr lang="nl-BE" sz="1800" dirty="0">
                <a:latin typeface="Avenir"/>
              </a:rPr>
              <a:t> </a:t>
            </a:r>
            <a:r>
              <a:rPr lang="nl-BE" sz="1800" dirty="0" err="1">
                <a:latin typeface="Avenir"/>
              </a:rPr>
              <a:t>social</a:t>
            </a:r>
            <a:r>
              <a:rPr lang="nl-BE" sz="1800" dirty="0">
                <a:latin typeface="Avenir"/>
              </a:rPr>
              <a:t> </a:t>
            </a:r>
            <a:r>
              <a:rPr lang="nl-BE" sz="1800" dirty="0" err="1">
                <a:latin typeface="Avenir"/>
              </a:rPr>
              <a:t>eggs</a:t>
            </a:r>
            <a:r>
              <a:rPr lang="nl-BE" sz="1800" dirty="0">
                <a:latin typeface="Avenir"/>
              </a:rPr>
              <a:t> in </a:t>
            </a:r>
            <a:r>
              <a:rPr lang="nl-BE" sz="1800" dirty="0" err="1">
                <a:latin typeface="Avenir"/>
              </a:rPr>
              <a:t>one</a:t>
            </a:r>
            <a:r>
              <a:rPr lang="nl-BE" sz="1800" dirty="0">
                <a:latin typeface="Avenir"/>
              </a:rPr>
              <a:t> </a:t>
            </a:r>
            <a:r>
              <a:rPr lang="nl-BE" sz="1800" dirty="0" err="1">
                <a:latin typeface="Avenir"/>
              </a:rPr>
              <a:t>social</a:t>
            </a:r>
            <a:r>
              <a:rPr lang="nl-BE" sz="1800" dirty="0">
                <a:latin typeface="Avenir"/>
              </a:rPr>
              <a:t> </a:t>
            </a:r>
            <a:r>
              <a:rPr lang="nl-BE" sz="1800" dirty="0" err="1">
                <a:latin typeface="Avenir"/>
              </a:rPr>
              <a:t>identity</a:t>
            </a:r>
            <a:r>
              <a:rPr lang="nl-BE" sz="1800" dirty="0">
                <a:latin typeface="Avenir"/>
              </a:rPr>
              <a:t> basket </a:t>
            </a:r>
            <a:r>
              <a:rPr lang="nl-BE" sz="1800" dirty="0" err="1">
                <a:latin typeface="Avenir"/>
              </a:rPr>
              <a:t>places</a:t>
            </a:r>
            <a:r>
              <a:rPr lang="nl-BE" sz="1800" dirty="0">
                <a:latin typeface="Avenir"/>
              </a:rPr>
              <a:t> </a:t>
            </a:r>
            <a:r>
              <a:rPr lang="nl-BE" sz="1800" dirty="0" err="1">
                <a:latin typeface="Avenir"/>
              </a:rPr>
              <a:t>athletes</a:t>
            </a:r>
            <a:r>
              <a:rPr lang="nl-BE" sz="1800" dirty="0">
                <a:latin typeface="Avenir"/>
              </a:rPr>
              <a:t> at </a:t>
            </a:r>
            <a:r>
              <a:rPr lang="nl-BE" sz="1800" dirty="0" err="1">
                <a:latin typeface="Avenir"/>
              </a:rPr>
              <a:t>greater</a:t>
            </a:r>
            <a:r>
              <a:rPr lang="nl-BE" sz="1800" dirty="0">
                <a:latin typeface="Avenir"/>
              </a:rPr>
              <a:t> risk of </a:t>
            </a:r>
            <a:r>
              <a:rPr lang="nl-BE" sz="1800" dirty="0" err="1">
                <a:latin typeface="Avenir"/>
              </a:rPr>
              <a:t>depression</a:t>
            </a:r>
            <a:r>
              <a:rPr lang="nl-BE" sz="1800" dirty="0">
                <a:latin typeface="Avenir"/>
              </a:rPr>
              <a:t> and </a:t>
            </a:r>
            <a:r>
              <a:rPr lang="nl-BE" sz="1800" dirty="0" err="1">
                <a:latin typeface="Avenir"/>
              </a:rPr>
              <a:t>anxiety</a:t>
            </a:r>
            <a:r>
              <a:rPr lang="nl-BE" sz="1800" dirty="0">
                <a:latin typeface="Avenir"/>
              </a:rPr>
              <a:t> </a:t>
            </a:r>
            <a:r>
              <a:rPr lang="nl-BE" sz="1800" dirty="0" err="1">
                <a:latin typeface="Avenir"/>
              </a:rPr>
              <a:t>when</a:t>
            </a:r>
            <a:r>
              <a:rPr lang="nl-BE" sz="1800" dirty="0">
                <a:latin typeface="Avenir"/>
              </a:rPr>
              <a:t> </a:t>
            </a:r>
            <a:r>
              <a:rPr lang="nl-BE" sz="1800" dirty="0" err="1">
                <a:latin typeface="Avenir"/>
              </a:rPr>
              <a:t>this</a:t>
            </a:r>
            <a:r>
              <a:rPr lang="nl-BE" sz="1800" dirty="0">
                <a:latin typeface="Avenir"/>
              </a:rPr>
              <a:t> </a:t>
            </a:r>
            <a:r>
              <a:rPr lang="nl-BE" sz="1800" dirty="0" err="1">
                <a:latin typeface="Avenir"/>
              </a:rPr>
              <a:t>identity</a:t>
            </a:r>
            <a:r>
              <a:rPr lang="nl-BE" sz="1800" dirty="0">
                <a:latin typeface="Avenir"/>
              </a:rPr>
              <a:t> is </a:t>
            </a:r>
            <a:r>
              <a:rPr lang="nl-BE" sz="1800" dirty="0" err="1">
                <a:latin typeface="Avenir"/>
              </a:rPr>
              <a:t>threatened</a:t>
            </a:r>
            <a:r>
              <a:rPr lang="nl-BE" sz="1800" dirty="0">
                <a:latin typeface="Avenir"/>
              </a:rPr>
              <a:t>.</a:t>
            </a:r>
          </a:p>
          <a:p>
            <a:pPr>
              <a:lnSpc>
                <a:spcPct val="90000"/>
              </a:lnSpc>
            </a:pPr>
            <a:endParaRPr lang="nl-BE" sz="1800" dirty="0">
              <a:latin typeface="Avenir"/>
            </a:endParaRPr>
          </a:p>
        </p:txBody>
      </p:sp>
      <p:sp>
        <p:nvSpPr>
          <p:cNvPr id="7" name="Title 1">
            <a:extLst>
              <a:ext uri="{FF2B5EF4-FFF2-40B4-BE49-F238E27FC236}">
                <a16:creationId xmlns:a16="http://schemas.microsoft.com/office/drawing/2014/main" id="{E16374FD-3178-4334-92FB-6FF2D87998B8}"/>
              </a:ext>
            </a:extLst>
          </p:cNvPr>
          <p:cNvSpPr>
            <a:spLocks noGrp="1"/>
          </p:cNvSpPr>
          <p:nvPr>
            <p:ph type="ctrTitle"/>
          </p:nvPr>
        </p:nvSpPr>
        <p:spPr>
          <a:xfrm>
            <a:off x="679450" y="438150"/>
            <a:ext cx="7772400" cy="522288"/>
          </a:xfrm>
        </p:spPr>
        <p:txBody>
          <a:bodyPr anchor="t">
            <a:noAutofit/>
          </a:bodyPr>
          <a:lstStyle>
            <a:lvl1pPr algn="l">
              <a:defRPr sz="3600" b="1"/>
            </a:lvl1pPr>
          </a:lstStyle>
          <a:p>
            <a:r>
              <a:rPr lang="en-US" sz="3200" b="0" dirty="0">
                <a:solidFill>
                  <a:srgbClr val="22568B"/>
                </a:solidFill>
                <a:latin typeface="Avenir" panose="02000503020000020003" pitchFamily="2" charset="0"/>
              </a:rPr>
              <a:t>A social identity approach to mental health in sports</a:t>
            </a:r>
            <a:br>
              <a:rPr lang="en-US" b="0" dirty="0">
                <a:solidFill>
                  <a:srgbClr val="22568B"/>
                </a:solidFill>
                <a:latin typeface="Avenir" panose="02000503020000020003" pitchFamily="2" charset="0"/>
              </a:rPr>
            </a:br>
            <a:endParaRPr lang="en-US" b="0" dirty="0">
              <a:solidFill>
                <a:srgbClr val="22568B"/>
              </a:solidFill>
              <a:latin typeface="Avenir" panose="02000503020000020003" pitchFamily="2" charset="0"/>
            </a:endParaRPr>
          </a:p>
        </p:txBody>
      </p:sp>
      <p:sp>
        <p:nvSpPr>
          <p:cNvPr id="10" name="Subtitle 2">
            <a:extLst>
              <a:ext uri="{FF2B5EF4-FFF2-40B4-BE49-F238E27FC236}">
                <a16:creationId xmlns:a16="http://schemas.microsoft.com/office/drawing/2014/main" id="{8F590BBE-DFF9-4E01-91C4-3D5760711361}"/>
              </a:ext>
            </a:extLst>
          </p:cNvPr>
          <p:cNvSpPr txBox="1">
            <a:spLocks/>
          </p:cNvSpPr>
          <p:nvPr/>
        </p:nvSpPr>
        <p:spPr>
          <a:xfrm>
            <a:off x="1011580" y="1633492"/>
            <a:ext cx="6909410" cy="740229"/>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sz="2000" dirty="0">
                <a:solidFill>
                  <a:srgbClr val="4094D1"/>
                </a:solidFill>
                <a:latin typeface="Avenir" panose="02000503020000020003" pitchFamily="2" charset="0"/>
              </a:rPr>
              <a:t>Multiple, compatible identities protect mental health in sport</a:t>
            </a:r>
          </a:p>
        </p:txBody>
      </p:sp>
      <p:sp>
        <p:nvSpPr>
          <p:cNvPr id="6" name="Rounded Rectangle 5">
            <a:extLst>
              <a:ext uri="{FF2B5EF4-FFF2-40B4-BE49-F238E27FC236}">
                <a16:creationId xmlns:a16="http://schemas.microsoft.com/office/drawing/2014/main" id="{99BE6611-CA50-6F42-8219-3FB23D4E6128}"/>
              </a:ext>
            </a:extLst>
          </p:cNvPr>
          <p:cNvSpPr/>
          <p:nvPr/>
        </p:nvSpPr>
        <p:spPr>
          <a:xfrm>
            <a:off x="240324" y="1623374"/>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spTree>
    <p:extLst>
      <p:ext uri="{BB962C8B-B14F-4D97-AF65-F5344CB8AC3E}">
        <p14:creationId xmlns:p14="http://schemas.microsoft.com/office/powerpoint/2010/main" val="1949002058"/>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89B70DD9C08446A8443DF534F7285E" ma:contentTypeVersion="14" ma:contentTypeDescription="Create a new document." ma:contentTypeScope="" ma:versionID="41d56077e916ed79ff31df6f6fbc12af">
  <xsd:schema xmlns:xsd="http://www.w3.org/2001/XMLSchema" xmlns:xs="http://www.w3.org/2001/XMLSchema" xmlns:p="http://schemas.microsoft.com/office/2006/metadata/properties" xmlns:ns3="04677cab-20cd-44d8-974c-14c664890eaa" xmlns:ns4="fd689c1b-2561-4a46-ae04-6449f963ff76" targetNamespace="http://schemas.microsoft.com/office/2006/metadata/properties" ma:root="true" ma:fieldsID="3195cbd6702fdeecf5cb6d49682f7d06" ns3:_="" ns4:_="">
    <xsd:import namespace="04677cab-20cd-44d8-974c-14c664890eaa"/>
    <xsd:import namespace="fd689c1b-2561-4a46-ae04-6449f963ff7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OCR" minOccurs="0"/>
                <xsd:element ref="ns4:MediaServiceLocation"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677cab-20cd-44d8-974c-14c664890e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d689c1b-2561-4a46-ae04-6449f963ff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B680B5-2501-47D5-8842-32359DFA2C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677cab-20cd-44d8-974c-14c664890eaa"/>
    <ds:schemaRef ds:uri="fd689c1b-2561-4a46-ae04-6449f963ff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5D09F8-62D7-4669-80AB-FA2ABB276D98}">
  <ds:schemaRefs>
    <ds:schemaRef ds:uri="http://schemas.microsoft.com/sharepoint/v3/contenttype/forms"/>
  </ds:schemaRefs>
</ds:datastoreItem>
</file>

<file path=customXml/itemProps3.xml><?xml version="1.0" encoding="utf-8"?>
<ds:datastoreItem xmlns:ds="http://schemas.openxmlformats.org/officeDocument/2006/customXml" ds:itemID="{9A7A907E-5D50-4097-BFC4-4FE7B6A7F250}">
  <ds:schemaRefs>
    <ds:schemaRef ds:uri="http://www.w3.org/XML/1998/namespace"/>
    <ds:schemaRef ds:uri="http://schemas.microsoft.com/office/2006/metadata/propertie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http://schemas.openxmlformats.org/package/2006/metadata/core-properties"/>
    <ds:schemaRef ds:uri="fd689c1b-2561-4a46-ae04-6449f963ff76"/>
    <ds:schemaRef ds:uri="04677cab-20cd-44d8-974c-14c664890eaa"/>
  </ds:schemaRefs>
</ds:datastoreItem>
</file>

<file path=docProps/app.xml><?xml version="1.0" encoding="utf-8"?>
<Properties xmlns="http://schemas.openxmlformats.org/officeDocument/2006/extended-properties" xmlns:vt="http://schemas.openxmlformats.org/officeDocument/2006/docPropsVTypes">
  <Template/>
  <TotalTime>20395</TotalTime>
  <Words>14444</Words>
  <Application>Microsoft Macintosh PowerPoint</Application>
  <PresentationFormat>On-screen Show (16:9)</PresentationFormat>
  <Paragraphs>221</Paragraphs>
  <Slides>15</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Avenir</vt:lpstr>
      <vt:lpstr>Avenir Roman</vt:lpstr>
      <vt:lpstr>Calibri</vt:lpstr>
      <vt:lpstr>Calibri Light</vt:lpstr>
      <vt:lpstr>Metropolitan</vt:lpstr>
      <vt:lpstr>PowerPoint Presentation</vt:lpstr>
      <vt:lpstr>Background </vt:lpstr>
      <vt:lpstr>PowerPoint Presentation</vt:lpstr>
      <vt:lpstr>Background </vt:lpstr>
      <vt:lpstr>What do we mean by mental health? </vt:lpstr>
      <vt:lpstr>Current approaches to mental health in sport  </vt:lpstr>
      <vt:lpstr>Current approaches to mental health in sport  </vt:lpstr>
      <vt:lpstr>A social identity approach to mental health in sports </vt:lpstr>
      <vt:lpstr>A social identity approach to mental health in sports </vt:lpstr>
      <vt:lpstr>A social identity approach to mental health in sports </vt:lpstr>
      <vt:lpstr>PowerPoint Presentation</vt:lpstr>
      <vt:lpstr>A social identity approach to mental health in sports </vt:lpstr>
      <vt:lpstr>PowerPoint Presentation</vt:lpstr>
      <vt:lpstr>A social identity approach to mental health in sports </vt:lpstr>
      <vt:lpstr>Conclusions </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Tegan Cruwys</cp:lastModifiedBy>
  <cp:revision>976</cp:revision>
  <cp:lastPrinted>2017-06-27T15:10:23Z</cp:lastPrinted>
  <dcterms:created xsi:type="dcterms:W3CDTF">2012-11-12T22:03:53Z</dcterms:created>
  <dcterms:modified xsi:type="dcterms:W3CDTF">2022-05-31T07:53:36Z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0x010100AF89B70DD9C08446A8443DF534F7285E</vt:lpwstr>
  </property>
</Properties>
</file>